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3"/>
  </p:sldMasterIdLst>
  <p:notesMasterIdLst>
    <p:notesMasterId r:id="rId5"/>
  </p:notesMasterIdLst>
  <p:sldIdLst>
    <p:sldId id="293" r:id="rId4"/>
    <p:sldId id="267" r:id="rId6"/>
    <p:sldId id="298" r:id="rId7"/>
    <p:sldId id="296" r:id="rId8"/>
    <p:sldId id="304" r:id="rId9"/>
    <p:sldId id="309" r:id="rId10"/>
    <p:sldId id="310" r:id="rId11"/>
    <p:sldId id="305" r:id="rId12"/>
    <p:sldId id="311" r:id="rId13"/>
    <p:sldId id="299" r:id="rId14"/>
    <p:sldId id="271" r:id="rId15"/>
    <p:sldId id="295" r:id="rId16"/>
  </p:sldIdLst>
  <p:sldSz cx="12192000" cy="6858000"/>
  <p:notesSz cx="6858000" cy="9144000"/>
  <p:embeddedFontLst>
    <p:embeddedFont>
      <p:font typeface="PingFang SC Regular" panose="020B0400000000000000" charset="-122"/>
      <p:regular r:id="rId20"/>
    </p:embeddedFont>
  </p:embeddedFont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kern="1200" baseline="0">
        <a:solidFill>
          <a:schemeClr val="tx1"/>
        </a:solidFill>
        <a:ea typeface="宋体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defRPr sz="1800" kern="1200" baseline="0">
        <a:solidFill>
          <a:schemeClr val="tx1"/>
        </a:solidFill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9" userDrawn="1">
          <p15:clr>
            <a:srgbClr val="A4A3A4"/>
          </p15:clr>
        </p15:guide>
        <p15:guide id="2" pos="37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B0F0"/>
    <a:srgbClr val="EAEFF7"/>
    <a:srgbClr val="D2DEEF"/>
    <a:srgbClr val="00B050"/>
    <a:srgbClr val="26B7CC"/>
    <a:srgbClr val="FF8F00"/>
    <a:srgbClr val="3B5686"/>
    <a:srgbClr val="ED4989"/>
    <a:srgbClr val="FFD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039"/>
        <p:guide pos="3756"/>
      </p:guideLst>
    </p:cSldViewPr>
  </p:slide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defRPr>
            </a:pPr>
            <a:r>
              <a:rPr>
                <a:solidFill>
                  <a:srgbClr val="FF8F00"/>
                </a:solidFill>
                <a:latin typeface="+mj-lt"/>
                <a:ea typeface="+mj-lt"/>
                <a:cs typeface="+mj-lt"/>
                <a:sym typeface="+mj-lt"/>
              </a:rPr>
              <a:t>Accuracy Comparison</a:t>
            </a:r>
            <a:endParaRPr>
              <a:solidFill>
                <a:srgbClr val="FF8F00"/>
              </a:solidFill>
              <a:latin typeface="+mj-lt"/>
              <a:ea typeface="+mj-lt"/>
              <a:cs typeface="+mj-lt"/>
              <a:sym typeface="+mj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B568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K-Nearest</c:v>
                </c:pt>
                <c:pt idx="2">
                  <c:v>SVM</c:v>
                </c:pt>
                <c:pt idx="3">
                  <c:v>Decision Tree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0.98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922931"/>
        <c:axId val="158167346"/>
      </c:barChart>
      <c:catAx>
        <c:axId val="8849229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158167346"/>
        <c:crosses val="autoZero"/>
        <c:auto val="1"/>
        <c:lblAlgn val="ctr"/>
        <c:lblOffset val="100"/>
        <c:noMultiLvlLbl val="0"/>
      </c:catAx>
      <c:valAx>
        <c:axId val="15816734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8F00"/>
                </a:solidFill>
                <a:latin typeface="+mn-lt"/>
                <a:ea typeface="+mn-ea"/>
                <a:cs typeface="+mn-cs"/>
              </a:defRPr>
            </a:pPr>
          </a:p>
        </c:txPr>
        <c:crossAx val="8849229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rgbClr val="FF8F00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b318228bd_0_1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g29b318228bd_0_1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d7b339267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d7b339267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://images/ut_logo.sv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_01">
  <p:cSld name="UT19_Start_0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6096000" y="763200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1"/>
          </p:nvPr>
        </p:nvSpPr>
        <p:spPr>
          <a:xfrm>
            <a:off x="6095999" y="3243600"/>
            <a:ext cx="5486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type="dt" idx="10"/>
          </p:nvPr>
        </p:nvSpPr>
        <p:spPr>
          <a:xfrm>
            <a:off x="6108915" y="627942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2"/>
          </p:nvPr>
        </p:nvSpPr>
        <p:spPr>
          <a:xfrm>
            <a:off x="7727951" y="5029199"/>
            <a:ext cx="3854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3"/>
          </p:nvPr>
        </p:nvSpPr>
        <p:spPr>
          <a:xfrm>
            <a:off x="77279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type="pic" idx="4"/>
          </p:nvPr>
        </p:nvSpPr>
        <p:spPr>
          <a:xfrm>
            <a:off x="60960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Start04">
  <p:cSld name="UT19_Start0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2000" y="360000"/>
            <a:ext cx="3238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4038600" y="1338129"/>
            <a:ext cx="7544000" cy="1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1"/>
          </p:nvPr>
        </p:nvSpPr>
        <p:spPr>
          <a:xfrm>
            <a:off x="4038600" y="3243600"/>
            <a:ext cx="75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5"/>
            </a:lvl3pPr>
            <a:lvl4pPr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dt" idx="10"/>
          </p:nvPr>
        </p:nvSpPr>
        <p:spPr>
          <a:xfrm>
            <a:off x="4038597" y="6279425"/>
            <a:ext cx="20704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4038599" y="5029199"/>
            <a:ext cx="7544000" cy="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 panose="020B0A04020102020204"/>
              <a:buNone/>
              <a:defRPr sz="2400"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4038597" y="5507669"/>
            <a:ext cx="754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3048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  <a:defRPr sz="1865" b="0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1219200" lvl="1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828800" lvl="2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2438400" lvl="3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3048000" lvl="4" indent="-304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3657600" lvl="5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/>
          <p:nvPr>
            <p:ph type="pic" idx="4"/>
          </p:nvPr>
        </p:nvSpPr>
        <p:spPr>
          <a:xfrm>
            <a:off x="2438400" y="4806225"/>
            <a:ext cx="1371600" cy="1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865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19_Thanks">
  <p:cSld name="UT19_Thank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body" idx="1"/>
          </p:nvPr>
        </p:nvSpPr>
        <p:spPr>
          <a:xfrm>
            <a:off x="304155" y="1371600"/>
            <a:ext cx="327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600" lvl="0" indent="-482600" algn="l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1pPr>
            <a:lvl2pPr marL="1219200" lvl="1" indent="-4572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2pPr>
            <a:lvl3pPr marL="1828800" lvl="2" indent="-431800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3pPr>
            <a:lvl4pPr marL="2438400" lvl="3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4pPr>
            <a:lvl5pPr marL="3048000" lvl="4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>
                <a:solidFill>
                  <a:schemeClr val="dk1"/>
                </a:solidFill>
              </a:defRPr>
            </a:lvl5pPr>
            <a:lvl6pPr marL="3657600" lvl="5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200" lvl="6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800" lvl="7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400" lvl="8" indent="-423545" algn="l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0210800" y="6279423"/>
            <a:ext cx="1371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B1B3B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360000"/>
            <a:ext cx="3240000" cy="43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l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ct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alibri" charset="0"/>
          <a:ea typeface="微软雅黑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ctrTitle"/>
          </p:nvPr>
        </p:nvSpPr>
        <p:spPr>
          <a:xfrm>
            <a:off x="4343400" y="2022475"/>
            <a:ext cx="740664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Analyzing student activity in the </a:t>
            </a:r>
            <a:b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</a:br>
            <a:r>
              <a:rPr lang="en-US" sz="3200" b="1">
                <a:solidFill>
                  <a:srgbClr val="3B5686"/>
                </a:solidFill>
                <a:ea typeface="Impact" panose="020B0806030902050204"/>
                <a:cs typeface="+mj-lt"/>
                <a:sym typeface="Impact" panose="020B0806030902050204"/>
              </a:rPr>
              <a:t>Computer Programming course</a:t>
            </a:r>
            <a:endParaRPr lang="en-US" sz="3200" b="1">
              <a:solidFill>
                <a:srgbClr val="3B5686"/>
              </a:solidFill>
              <a:ea typeface="Impact" panose="020B0806030902050204"/>
              <a:cs typeface="+mj-lt"/>
              <a:sym typeface="Impact" panose="020B0806030902050204"/>
            </a:endParaRPr>
          </a:p>
        </p:txBody>
      </p:sp>
      <p:sp>
        <p:nvSpPr>
          <p:cNvPr id="164" name="Google Shape;164;p34"/>
          <p:cNvSpPr txBox="1"/>
          <p:nvPr>
            <p:ph type="body" idx="3"/>
          </p:nvPr>
        </p:nvSpPr>
        <p:spPr>
          <a:xfrm>
            <a:off x="7804151" y="5507669"/>
            <a:ext cx="3854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1B3B3"/>
              </a:buClr>
              <a:buSzPts val="1400"/>
              <a:buFont typeface="Arial" panose="020B0604020202090204"/>
              <a:buNone/>
            </a:pPr>
            <a:r>
              <a:rPr lang="en-US">
                <a:solidFill>
                  <a:srgbClr val="3B5686"/>
                </a:solidFill>
                <a:latin typeface="+mj-lt"/>
                <a:ea typeface="PingFang SC Regular" panose="020B0400000000000000" charset="-122"/>
                <a:cs typeface="+mj-lt"/>
              </a:rPr>
              <a:t>Tartu 2023</a:t>
            </a:r>
            <a:endParaRPr lang="en-US">
              <a:solidFill>
                <a:srgbClr val="3B5686"/>
              </a:solidFill>
              <a:latin typeface="+mj-lt"/>
              <a:ea typeface="PingFang SC Regular" panose="020B0400000000000000" charset="-122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Webpage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pic>
        <p:nvPicPr>
          <p:cNvPr id="2" name="图片 1" descr="WechatIMG24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965" y="1487805"/>
            <a:ext cx="10139680" cy="51981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5" name="圆角矩形 52"/>
          <p:cNvSpPr/>
          <p:nvPr/>
        </p:nvSpPr>
        <p:spPr>
          <a:xfrm>
            <a:off x="1019175" y="3286125"/>
            <a:ext cx="3082925" cy="10699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Lessons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20490" name="任意多边形 35"/>
          <p:cNvSpPr>
            <a:spLocks noChangeAspect="1"/>
          </p:cNvSpPr>
          <p:nvPr/>
        </p:nvSpPr>
        <p:spPr>
          <a:xfrm>
            <a:off x="52451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198115" y="0"/>
              </a:cxn>
              <a:cxn ang="0">
                <a:pos x="834511" y="263604"/>
              </a:cxn>
              <a:cxn ang="0">
                <a:pos x="875894" y="313761"/>
              </a:cxn>
              <a:cxn ang="0">
                <a:pos x="807379" y="396802"/>
              </a:cxn>
              <a:cxn ang="0">
                <a:pos x="694135" y="632368"/>
              </a:cxn>
              <a:cxn ang="0">
                <a:pos x="677779" y="695980"/>
              </a:cxn>
              <a:cxn ang="0">
                <a:pos x="608262" y="678105"/>
              </a:cxn>
              <a:cxn ang="0">
                <a:pos x="16356" y="86199"/>
              </a:cxn>
              <a:cxn ang="0">
                <a:pos x="0" y="22588"/>
              </a:cxn>
              <a:cxn ang="0">
                <a:pos x="16734" y="18285"/>
              </a:cxn>
              <a:cxn ang="0">
                <a:pos x="198115" y="0"/>
              </a:cxn>
            </a:cxnLst>
            <a:rect l="txL" t="txT" r="txR" b="txB"/>
            <a:pathLst>
              <a:path w="875894" h="695980">
                <a:moveTo>
                  <a:pt x="198115" y="0"/>
                </a:moveTo>
                <a:cubicBezTo>
                  <a:pt x="446643" y="0"/>
                  <a:pt x="671643" y="100736"/>
                  <a:pt x="834511" y="263604"/>
                </a:cubicBezTo>
                <a:lnTo>
                  <a:pt x="875894" y="313761"/>
                </a:lnTo>
                <a:lnTo>
                  <a:pt x="807379" y="396802"/>
                </a:lnTo>
                <a:cubicBezTo>
                  <a:pt x="758858" y="468622"/>
                  <a:pt x="720432" y="547823"/>
                  <a:pt x="694135" y="632368"/>
                </a:cubicBezTo>
                <a:lnTo>
                  <a:pt x="677779" y="695980"/>
                </a:lnTo>
                <a:lnTo>
                  <a:pt x="608262" y="678105"/>
                </a:lnTo>
                <a:cubicBezTo>
                  <a:pt x="326445" y="590451"/>
                  <a:pt x="104011" y="368016"/>
                  <a:pt x="16356" y="86199"/>
                </a:cubicBezTo>
                <a:lnTo>
                  <a:pt x="0" y="22588"/>
                </a:lnTo>
                <a:lnTo>
                  <a:pt x="16734" y="18285"/>
                </a:lnTo>
                <a:cubicBezTo>
                  <a:pt x="75322" y="6296"/>
                  <a:pt x="135983" y="0"/>
                  <a:pt x="198115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1" name="任意多边形 36"/>
          <p:cNvSpPr>
            <a:spLocks noChangeAspect="1"/>
          </p:cNvSpPr>
          <p:nvPr/>
        </p:nvSpPr>
        <p:spPr>
          <a:xfrm>
            <a:off x="6121400" y="3149600"/>
            <a:ext cx="876300" cy="696913"/>
          </a:xfrm>
          <a:custGeom>
            <a:avLst/>
            <a:gdLst>
              <a:gd name="txL" fmla="*/ 0 w 875894"/>
              <a:gd name="txT" fmla="*/ 0 h 695980"/>
              <a:gd name="txR" fmla="*/ 875894 w 875894"/>
              <a:gd name="txB" fmla="*/ 695980 h 695980"/>
            </a:gdLst>
            <a:ahLst/>
            <a:cxnLst>
              <a:cxn ang="0">
                <a:pos x="677779" y="0"/>
              </a:cxn>
              <a:cxn ang="0">
                <a:pos x="859160" y="18285"/>
              </a:cxn>
              <a:cxn ang="0">
                <a:pos x="875894" y="22588"/>
              </a:cxn>
              <a:cxn ang="0">
                <a:pos x="859538" y="86199"/>
              </a:cxn>
              <a:cxn ang="0">
                <a:pos x="267632" y="678105"/>
              </a:cxn>
              <a:cxn ang="0">
                <a:pos x="198115" y="695980"/>
              </a:cxn>
              <a:cxn ang="0">
                <a:pos x="181759" y="632368"/>
              </a:cxn>
              <a:cxn ang="0">
                <a:pos x="68515" y="396802"/>
              </a:cxn>
              <a:cxn ang="0">
                <a:pos x="0" y="313761"/>
              </a:cxn>
              <a:cxn ang="0">
                <a:pos x="41383" y="263604"/>
              </a:cxn>
              <a:cxn ang="0">
                <a:pos x="677779" y="0"/>
              </a:cxn>
            </a:cxnLst>
            <a:rect l="txL" t="txT" r="txR" b="txB"/>
            <a:pathLst>
              <a:path w="875894" h="695980">
                <a:moveTo>
                  <a:pt x="677779" y="0"/>
                </a:moveTo>
                <a:cubicBezTo>
                  <a:pt x="739911" y="0"/>
                  <a:pt x="800573" y="6296"/>
                  <a:pt x="859160" y="18285"/>
                </a:cubicBezTo>
                <a:lnTo>
                  <a:pt x="875894" y="22588"/>
                </a:lnTo>
                <a:lnTo>
                  <a:pt x="859538" y="86199"/>
                </a:lnTo>
                <a:cubicBezTo>
                  <a:pt x="771884" y="368016"/>
                  <a:pt x="549449" y="590451"/>
                  <a:pt x="267632" y="678105"/>
                </a:cubicBezTo>
                <a:lnTo>
                  <a:pt x="198115" y="695980"/>
                </a:lnTo>
                <a:lnTo>
                  <a:pt x="181759" y="632368"/>
                </a:lnTo>
                <a:cubicBezTo>
                  <a:pt x="155463" y="547823"/>
                  <a:pt x="117036" y="468622"/>
                  <a:pt x="68515" y="396802"/>
                </a:cubicBezTo>
                <a:lnTo>
                  <a:pt x="0" y="313761"/>
                </a:lnTo>
                <a:lnTo>
                  <a:pt x="41383" y="263604"/>
                </a:lnTo>
                <a:cubicBezTo>
                  <a:pt x="204251" y="100736"/>
                  <a:pt x="429251" y="0"/>
                  <a:pt x="677779" y="0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2" name="任意多边形 37"/>
          <p:cNvSpPr>
            <a:spLocks noChangeAspect="1"/>
          </p:cNvSpPr>
          <p:nvPr/>
        </p:nvSpPr>
        <p:spPr>
          <a:xfrm>
            <a:off x="5899150" y="3846513"/>
            <a:ext cx="444500" cy="790575"/>
          </a:xfrm>
          <a:custGeom>
            <a:avLst/>
            <a:gdLst>
              <a:gd name="txL" fmla="*/ 0 w 444442"/>
              <a:gd name="txT" fmla="*/ 0 h 790259"/>
              <a:gd name="txR" fmla="*/ 444442 w 444442"/>
              <a:gd name="txB" fmla="*/ 790259 h 790259"/>
            </a:gdLst>
            <a:ahLst/>
            <a:cxnLst>
              <a:cxn ang="0">
                <a:pos x="24106" y="0"/>
              </a:cxn>
              <a:cxn ang="0">
                <a:pos x="40840" y="4302"/>
              </a:cxn>
              <a:cxn ang="0">
                <a:pos x="222221" y="22587"/>
              </a:cxn>
              <a:cxn ang="0">
                <a:pos x="403602" y="4302"/>
              </a:cxn>
              <a:cxn ang="0">
                <a:pos x="420336" y="0"/>
              </a:cxn>
              <a:cxn ang="0">
                <a:pos x="426157" y="22639"/>
              </a:cxn>
              <a:cxn ang="0">
                <a:pos x="444442" y="204020"/>
              </a:cxn>
              <a:cxn ang="0">
                <a:pos x="290736" y="707218"/>
              </a:cxn>
              <a:cxn ang="0">
                <a:pos x="222221" y="790259"/>
              </a:cxn>
              <a:cxn ang="0">
                <a:pos x="153706" y="707218"/>
              </a:cxn>
              <a:cxn ang="0">
                <a:pos x="0" y="204020"/>
              </a:cxn>
              <a:cxn ang="0">
                <a:pos x="18285" y="22639"/>
              </a:cxn>
              <a:cxn ang="0">
                <a:pos x="24106" y="0"/>
              </a:cxn>
            </a:cxnLst>
            <a:rect l="txL" t="txT" r="txR" b="txB"/>
            <a:pathLst>
              <a:path w="444442" h="790259">
                <a:moveTo>
                  <a:pt x="24106" y="0"/>
                </a:moveTo>
                <a:lnTo>
                  <a:pt x="40840" y="4302"/>
                </a:lnTo>
                <a:cubicBezTo>
                  <a:pt x="99428" y="16291"/>
                  <a:pt x="160089" y="22587"/>
                  <a:pt x="222221" y="22587"/>
                </a:cubicBezTo>
                <a:cubicBezTo>
                  <a:pt x="284353" y="22587"/>
                  <a:pt x="345015" y="16291"/>
                  <a:pt x="403602" y="4302"/>
                </a:cubicBezTo>
                <a:lnTo>
                  <a:pt x="420336" y="0"/>
                </a:lnTo>
                <a:lnTo>
                  <a:pt x="426157" y="22639"/>
                </a:lnTo>
                <a:cubicBezTo>
                  <a:pt x="438146" y="81227"/>
                  <a:pt x="444442" y="141888"/>
                  <a:pt x="444442" y="204020"/>
                </a:cubicBezTo>
                <a:cubicBezTo>
                  <a:pt x="444442" y="390416"/>
                  <a:pt x="387778" y="563578"/>
                  <a:pt x="290736" y="707218"/>
                </a:cubicBezTo>
                <a:lnTo>
                  <a:pt x="222221" y="790259"/>
                </a:lnTo>
                <a:lnTo>
                  <a:pt x="153706" y="707218"/>
                </a:lnTo>
                <a:cubicBezTo>
                  <a:pt x="56664" y="563578"/>
                  <a:pt x="0" y="390416"/>
                  <a:pt x="0" y="204020"/>
                </a:cubicBezTo>
                <a:cubicBezTo>
                  <a:pt x="0" y="141888"/>
                  <a:pt x="6296" y="81227"/>
                  <a:pt x="18285" y="22639"/>
                </a:cubicBezTo>
                <a:lnTo>
                  <a:pt x="24106" y="0"/>
                </a:ln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3" name="任意多边形 38"/>
          <p:cNvSpPr>
            <a:spLocks noChangeAspect="1"/>
          </p:cNvSpPr>
          <p:nvPr/>
        </p:nvSpPr>
        <p:spPr>
          <a:xfrm>
            <a:off x="5221288" y="2068513"/>
            <a:ext cx="1800225" cy="1395412"/>
          </a:xfrm>
          <a:custGeom>
            <a:avLst/>
            <a:gdLst>
              <a:gd name="txL" fmla="*/ 0 w 1800000"/>
              <a:gd name="txT" fmla="*/ 0 h 1395194"/>
              <a:gd name="txR" fmla="*/ 1800000 w 1800000"/>
              <a:gd name="txB" fmla="*/ 1395194 h 1395194"/>
            </a:gdLst>
            <a:ahLst/>
            <a:cxnLst>
              <a:cxn ang="0">
                <a:pos x="900000" y="0"/>
              </a:cxn>
              <a:cxn ang="0">
                <a:pos x="1800000" y="900000"/>
              </a:cxn>
              <a:cxn ang="0">
                <a:pos x="1781715" y="1081381"/>
              </a:cxn>
              <a:cxn ang="0">
                <a:pos x="1775894" y="1104021"/>
              </a:cxn>
              <a:cxn ang="0">
                <a:pos x="1759160" y="1099718"/>
              </a:cxn>
              <a:cxn ang="0">
                <a:pos x="1577779" y="1081433"/>
              </a:cxn>
              <a:cxn ang="0">
                <a:pos x="941383" y="1345037"/>
              </a:cxn>
              <a:cxn ang="0">
                <a:pos x="900000" y="1395194"/>
              </a:cxn>
              <a:cxn ang="0">
                <a:pos x="858617" y="1345037"/>
              </a:cxn>
              <a:cxn ang="0">
                <a:pos x="222221" y="1081433"/>
              </a:cxn>
              <a:cxn ang="0">
                <a:pos x="40840" y="1099718"/>
              </a:cxn>
              <a:cxn ang="0">
                <a:pos x="24106" y="1104021"/>
              </a:cxn>
              <a:cxn ang="0">
                <a:pos x="18285" y="1081381"/>
              </a:cxn>
              <a:cxn ang="0">
                <a:pos x="0" y="900000"/>
              </a:cxn>
              <a:cxn ang="0">
                <a:pos x="900000" y="0"/>
              </a:cxn>
            </a:cxnLst>
            <a:rect l="txL" t="txT" r="txR" b="txB"/>
            <a:pathLst>
              <a:path w="1800000" h="1395194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962132"/>
                  <a:pt x="1793704" y="1022794"/>
                  <a:pt x="1781715" y="1081381"/>
                </a:cubicBezTo>
                <a:lnTo>
                  <a:pt x="1775894" y="1104021"/>
                </a:lnTo>
                <a:lnTo>
                  <a:pt x="1759160" y="1099718"/>
                </a:lnTo>
                <a:cubicBezTo>
                  <a:pt x="1700573" y="1087729"/>
                  <a:pt x="1639911" y="1081433"/>
                  <a:pt x="1577779" y="1081433"/>
                </a:cubicBezTo>
                <a:cubicBezTo>
                  <a:pt x="1329251" y="1081433"/>
                  <a:pt x="1104251" y="1182169"/>
                  <a:pt x="941383" y="1345037"/>
                </a:cubicBezTo>
                <a:lnTo>
                  <a:pt x="900000" y="1395194"/>
                </a:lnTo>
                <a:lnTo>
                  <a:pt x="858617" y="1345037"/>
                </a:lnTo>
                <a:cubicBezTo>
                  <a:pt x="695749" y="1182169"/>
                  <a:pt x="470749" y="1081433"/>
                  <a:pt x="222221" y="1081433"/>
                </a:cubicBezTo>
                <a:cubicBezTo>
                  <a:pt x="160089" y="1081433"/>
                  <a:pt x="99428" y="1087729"/>
                  <a:pt x="40840" y="1099718"/>
                </a:cubicBezTo>
                <a:lnTo>
                  <a:pt x="24106" y="1104021"/>
                </a:lnTo>
                <a:lnTo>
                  <a:pt x="18285" y="1081381"/>
                </a:lnTo>
                <a:cubicBezTo>
                  <a:pt x="6296" y="1022794"/>
                  <a:pt x="0" y="962132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00B0F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4" name="任意多边形 39"/>
          <p:cNvSpPr>
            <a:spLocks noChangeAspect="1"/>
          </p:cNvSpPr>
          <p:nvPr/>
        </p:nvSpPr>
        <p:spPr>
          <a:xfrm>
            <a:off x="4543425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701885" y="0"/>
              </a:cxn>
              <a:cxn ang="0">
                <a:pos x="718241" y="63611"/>
              </a:cxn>
              <a:cxn ang="0">
                <a:pos x="1310147" y="655517"/>
              </a:cxn>
              <a:cxn ang="0">
                <a:pos x="1379664" y="673392"/>
              </a:cxn>
              <a:cxn ang="0">
                <a:pos x="1373843" y="696031"/>
              </a:cxn>
              <a:cxn ang="0">
                <a:pos x="1355558" y="877412"/>
              </a:cxn>
              <a:cxn ang="0">
                <a:pos x="1509264" y="1380610"/>
              </a:cxn>
              <a:cxn ang="0">
                <a:pos x="1577779" y="1463651"/>
              </a:cxn>
              <a:cxn ang="0">
                <a:pos x="1536396" y="1513808"/>
              </a:cxn>
              <a:cxn ang="0">
                <a:pos x="900000" y="1777412"/>
              </a:cxn>
              <a:cxn ang="0">
                <a:pos x="0" y="877412"/>
              </a:cxn>
              <a:cxn ang="0">
                <a:pos x="632368" y="17874"/>
              </a:cxn>
              <a:cxn ang="0">
                <a:pos x="701885" y="0"/>
              </a:cxn>
            </a:cxnLst>
            <a:rect l="txL" t="txT" r="txR" b="txB"/>
            <a:pathLst>
              <a:path w="1577779" h="1777412">
                <a:moveTo>
                  <a:pt x="701885" y="0"/>
                </a:moveTo>
                <a:lnTo>
                  <a:pt x="718241" y="63611"/>
                </a:lnTo>
                <a:cubicBezTo>
                  <a:pt x="805896" y="345428"/>
                  <a:pt x="1028330" y="567863"/>
                  <a:pt x="1310147" y="655517"/>
                </a:cubicBezTo>
                <a:lnTo>
                  <a:pt x="1379664" y="673392"/>
                </a:lnTo>
                <a:lnTo>
                  <a:pt x="1373843" y="696031"/>
                </a:lnTo>
                <a:cubicBezTo>
                  <a:pt x="1361854" y="754619"/>
                  <a:pt x="1355558" y="815280"/>
                  <a:pt x="1355558" y="877412"/>
                </a:cubicBezTo>
                <a:cubicBezTo>
                  <a:pt x="1355558" y="1063808"/>
                  <a:pt x="1412222" y="1236970"/>
                  <a:pt x="1509264" y="1380610"/>
                </a:cubicBezTo>
                <a:lnTo>
                  <a:pt x="1577779" y="1463651"/>
                </a:lnTo>
                <a:lnTo>
                  <a:pt x="1536396" y="1513808"/>
                </a:lnTo>
                <a:cubicBezTo>
                  <a:pt x="1373528" y="1676676"/>
                  <a:pt x="1148528" y="1777412"/>
                  <a:pt x="900000" y="1777412"/>
                </a:cubicBezTo>
                <a:cubicBezTo>
                  <a:pt x="402944" y="1777412"/>
                  <a:pt x="0" y="1374468"/>
                  <a:pt x="0" y="877412"/>
                </a:cubicBezTo>
                <a:cubicBezTo>
                  <a:pt x="0" y="473554"/>
                  <a:pt x="266006" y="131825"/>
                  <a:pt x="632368" y="17874"/>
                </a:cubicBezTo>
                <a:lnTo>
                  <a:pt x="701885" y="0"/>
                </a:lnTo>
                <a:close/>
              </a:path>
            </a:pathLst>
          </a:custGeom>
          <a:solidFill>
            <a:srgbClr val="3C5787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5" name="任意多边形 40"/>
          <p:cNvSpPr>
            <a:spLocks noChangeAspect="1"/>
          </p:cNvSpPr>
          <p:nvPr/>
        </p:nvSpPr>
        <p:spPr>
          <a:xfrm>
            <a:off x="6121400" y="3173413"/>
            <a:ext cx="1577975" cy="1776412"/>
          </a:xfrm>
          <a:custGeom>
            <a:avLst/>
            <a:gdLst>
              <a:gd name="txL" fmla="*/ 0 w 1577779"/>
              <a:gd name="txT" fmla="*/ 0 h 1777412"/>
              <a:gd name="txR" fmla="*/ 1577779 w 1577779"/>
              <a:gd name="txB" fmla="*/ 1777412 h 1777412"/>
            </a:gdLst>
            <a:ahLst/>
            <a:cxnLst>
              <a:cxn ang="0">
                <a:pos x="875894" y="0"/>
              </a:cxn>
              <a:cxn ang="0">
                <a:pos x="945411" y="17874"/>
              </a:cxn>
              <a:cxn ang="0">
                <a:pos x="1577779" y="877412"/>
              </a:cxn>
              <a:cxn ang="0">
                <a:pos x="677779" y="1777412"/>
              </a:cxn>
              <a:cxn ang="0">
                <a:pos x="41383" y="1513808"/>
              </a:cxn>
              <a:cxn ang="0">
                <a:pos x="0" y="1463651"/>
              </a:cxn>
              <a:cxn ang="0">
                <a:pos x="68515" y="1380610"/>
              </a:cxn>
              <a:cxn ang="0">
                <a:pos x="222221" y="877412"/>
              </a:cxn>
              <a:cxn ang="0">
                <a:pos x="203936" y="696031"/>
              </a:cxn>
              <a:cxn ang="0">
                <a:pos x="198115" y="673392"/>
              </a:cxn>
              <a:cxn ang="0">
                <a:pos x="267632" y="655517"/>
              </a:cxn>
              <a:cxn ang="0">
                <a:pos x="859538" y="63611"/>
              </a:cxn>
              <a:cxn ang="0">
                <a:pos x="875894" y="0"/>
              </a:cxn>
            </a:cxnLst>
            <a:rect l="txL" t="txT" r="txR" b="txB"/>
            <a:pathLst>
              <a:path w="1577779" h="1777412">
                <a:moveTo>
                  <a:pt x="875894" y="0"/>
                </a:moveTo>
                <a:lnTo>
                  <a:pt x="945411" y="17874"/>
                </a:lnTo>
                <a:cubicBezTo>
                  <a:pt x="1311773" y="131825"/>
                  <a:pt x="1577779" y="473554"/>
                  <a:pt x="1577779" y="877412"/>
                </a:cubicBezTo>
                <a:cubicBezTo>
                  <a:pt x="1577779" y="1374468"/>
                  <a:pt x="1174835" y="1777412"/>
                  <a:pt x="677779" y="1777412"/>
                </a:cubicBezTo>
                <a:cubicBezTo>
                  <a:pt x="429251" y="1777412"/>
                  <a:pt x="204251" y="1676676"/>
                  <a:pt x="41383" y="1513808"/>
                </a:cubicBezTo>
                <a:lnTo>
                  <a:pt x="0" y="1463651"/>
                </a:lnTo>
                <a:lnTo>
                  <a:pt x="68515" y="1380610"/>
                </a:lnTo>
                <a:cubicBezTo>
                  <a:pt x="165557" y="1236970"/>
                  <a:pt x="222221" y="1063808"/>
                  <a:pt x="222221" y="877412"/>
                </a:cubicBezTo>
                <a:cubicBezTo>
                  <a:pt x="222221" y="815280"/>
                  <a:pt x="215925" y="754619"/>
                  <a:pt x="203936" y="696031"/>
                </a:cubicBezTo>
                <a:lnTo>
                  <a:pt x="198115" y="673392"/>
                </a:lnTo>
                <a:lnTo>
                  <a:pt x="267632" y="655517"/>
                </a:lnTo>
                <a:cubicBezTo>
                  <a:pt x="549449" y="567863"/>
                  <a:pt x="771884" y="345428"/>
                  <a:pt x="859538" y="63611"/>
                </a:cubicBezTo>
                <a:lnTo>
                  <a:pt x="875894" y="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496" name="任意多边形 41"/>
          <p:cNvSpPr>
            <a:spLocks noChangeAspect="1"/>
          </p:cNvSpPr>
          <p:nvPr/>
        </p:nvSpPr>
        <p:spPr>
          <a:xfrm>
            <a:off x="5922963" y="3463925"/>
            <a:ext cx="396875" cy="404813"/>
          </a:xfrm>
          <a:custGeom>
            <a:avLst/>
            <a:gdLst>
              <a:gd name="txL" fmla="*/ 0 w 396230"/>
              <a:gd name="txT" fmla="*/ 0 h 404806"/>
              <a:gd name="txR" fmla="*/ 396230 w 396230"/>
              <a:gd name="txB" fmla="*/ 404806 h 404806"/>
            </a:gdLst>
            <a:ahLst/>
            <a:cxnLst>
              <a:cxn ang="0">
                <a:pos x="198115" y="0"/>
              </a:cxn>
              <a:cxn ang="0">
                <a:pos x="266630" y="83041"/>
              </a:cxn>
              <a:cxn ang="0">
                <a:pos x="379874" y="318607"/>
              </a:cxn>
              <a:cxn ang="0">
                <a:pos x="396230" y="382219"/>
              </a:cxn>
              <a:cxn ang="0">
                <a:pos x="379496" y="386521"/>
              </a:cxn>
              <a:cxn ang="0">
                <a:pos x="198115" y="404806"/>
              </a:cxn>
              <a:cxn ang="0">
                <a:pos x="16734" y="386521"/>
              </a:cxn>
              <a:cxn ang="0">
                <a:pos x="0" y="382219"/>
              </a:cxn>
              <a:cxn ang="0">
                <a:pos x="16356" y="318607"/>
              </a:cxn>
              <a:cxn ang="0">
                <a:pos x="129600" y="83041"/>
              </a:cxn>
              <a:cxn ang="0">
                <a:pos x="198115" y="0"/>
              </a:cxn>
            </a:cxnLst>
            <a:rect l="txL" t="txT" r="txR" b="txB"/>
            <a:pathLst>
              <a:path w="396230" h="404806">
                <a:moveTo>
                  <a:pt x="198115" y="0"/>
                </a:moveTo>
                <a:lnTo>
                  <a:pt x="266630" y="83041"/>
                </a:lnTo>
                <a:cubicBezTo>
                  <a:pt x="315151" y="154861"/>
                  <a:pt x="353578" y="234062"/>
                  <a:pt x="379874" y="318607"/>
                </a:cubicBezTo>
                <a:lnTo>
                  <a:pt x="396230" y="382219"/>
                </a:lnTo>
                <a:lnTo>
                  <a:pt x="379496" y="386521"/>
                </a:lnTo>
                <a:cubicBezTo>
                  <a:pt x="320909" y="398510"/>
                  <a:pt x="260247" y="404806"/>
                  <a:pt x="198115" y="404806"/>
                </a:cubicBezTo>
                <a:cubicBezTo>
                  <a:pt x="135983" y="404806"/>
                  <a:pt x="75322" y="398510"/>
                  <a:pt x="16734" y="386521"/>
                </a:cubicBezTo>
                <a:lnTo>
                  <a:pt x="0" y="382219"/>
                </a:lnTo>
                <a:lnTo>
                  <a:pt x="16356" y="318607"/>
                </a:lnTo>
                <a:cubicBezTo>
                  <a:pt x="42653" y="234062"/>
                  <a:pt x="81079" y="154861"/>
                  <a:pt x="129600" y="83041"/>
                </a:cubicBezTo>
                <a:lnTo>
                  <a:pt x="198115" y="0"/>
                </a:lnTo>
                <a:close/>
              </a:path>
            </a:pathLst>
          </a:custGeom>
          <a:solidFill>
            <a:srgbClr val="ED4989"/>
          </a:solidFill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2" name="文本框 47"/>
          <p:cNvSpPr/>
          <p:nvPr/>
        </p:nvSpPr>
        <p:spPr>
          <a:xfrm>
            <a:off x="4502944" y="3895725"/>
            <a:ext cx="14605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Features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3" name="文本框 48"/>
          <p:cNvSpPr/>
          <p:nvPr/>
        </p:nvSpPr>
        <p:spPr>
          <a:xfrm>
            <a:off x="6403023" y="3895725"/>
            <a:ext cx="124904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Models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20504" name="弧形 49"/>
          <p:cNvSpPr/>
          <p:nvPr/>
        </p:nvSpPr>
        <p:spPr>
          <a:xfrm rot="2084330">
            <a:off x="6434138" y="3892550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5" name="弧形 50"/>
          <p:cNvSpPr/>
          <p:nvPr/>
        </p:nvSpPr>
        <p:spPr>
          <a:xfrm rot="20020684">
            <a:off x="6295390" y="2193925"/>
            <a:ext cx="1676400" cy="1674813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6" name="弧形 51"/>
          <p:cNvSpPr/>
          <p:nvPr/>
        </p:nvSpPr>
        <p:spPr>
          <a:xfrm rot="8538474">
            <a:off x="3263900" y="3030538"/>
            <a:ext cx="1676400" cy="1676400"/>
          </a:xfrm>
          <a:custGeom>
            <a:avLst/>
            <a:gdLst>
              <a:gd name="txL" fmla="*/ 0 w 2639"/>
              <a:gd name="txT" fmla="*/ 0 h 2639"/>
              <a:gd name="txR" fmla="*/ 2639 w 2639"/>
              <a:gd name="txB" fmla="*/ 2639 h 2639"/>
            </a:gdLst>
            <a:ahLst/>
            <a:cxnLst/>
            <a:rect l="txL" t="txT" r="txR" b="txB"/>
            <a:pathLst>
              <a:path w="2639" h="2639" stroke="0">
                <a:moveTo>
                  <a:pt x="1319" y="0"/>
                </a:moveTo>
                <a:arcTo wR="1319" hR="1319" stAng="-5400000" swAng="5400000"/>
                <a:lnTo>
                  <a:pt x="1319" y="1319"/>
                </a:lnTo>
                <a:close/>
              </a:path>
              <a:path w="2639" h="2639" fill="none">
                <a:moveTo>
                  <a:pt x="1319" y="0"/>
                </a:moveTo>
                <a:arcTo wR="1319" hR="1319" stAng="-5400000" swAng="5400000"/>
              </a:path>
            </a:pathLst>
          </a:custGeom>
          <a:noFill/>
          <a:ln w="6350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7" name="圆角矩形 53"/>
          <p:cNvSpPr/>
          <p:nvPr/>
        </p:nvSpPr>
        <p:spPr>
          <a:xfrm>
            <a:off x="5797550" y="5184775"/>
            <a:ext cx="3480435" cy="113728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C5787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20508" name="圆角矩形 54"/>
          <p:cNvSpPr/>
          <p:nvPr/>
        </p:nvSpPr>
        <p:spPr>
          <a:xfrm>
            <a:off x="7696200" y="2644775"/>
            <a:ext cx="3084830" cy="113728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3" name="文本框 48"/>
          <p:cNvSpPr/>
          <p:nvPr>
            <p:custDataLst>
              <p:tags r:id="rId1"/>
            </p:custDataLst>
          </p:nvPr>
        </p:nvSpPr>
        <p:spPr>
          <a:xfrm>
            <a:off x="5688013" y="2585720"/>
            <a:ext cx="8667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微软雅黑" charset="-122"/>
                <a:cs typeface="+mj-lt"/>
                <a:sym typeface="Calibri" charset="0"/>
              </a:rPr>
              <a:t>Data</a:t>
            </a:r>
            <a:endParaRPr lang="en-US" sz="2400" b="1" dirty="0">
              <a:solidFill>
                <a:schemeClr val="bg1"/>
              </a:solidFill>
              <a:latin typeface="+mj-lt"/>
              <a:ea typeface="微软雅黑" charset="-122"/>
              <a:cs typeface="+mj-lt"/>
              <a:sym typeface="Calibri" charset="0"/>
            </a:endParaRPr>
          </a:p>
        </p:txBody>
      </p:sp>
      <p:sp>
        <p:nvSpPr>
          <p:cNvPr id="4" name="文本框 6"/>
          <p:cNvSpPr/>
          <p:nvPr>
            <p:custDataLst>
              <p:tags r:id="rId2"/>
            </p:custDataLst>
          </p:nvPr>
        </p:nvSpPr>
        <p:spPr>
          <a:xfrm>
            <a:off x="7696200" y="2707640"/>
            <a:ext cx="3079750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there enough data?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balanced?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Calibri Light" charset="0"/>
                <a:sym typeface="Calibri Light" charset="0"/>
              </a:rPr>
              <a:t>Is the data clean?</a:t>
            </a: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20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5" name="文本框 6"/>
          <p:cNvSpPr/>
          <p:nvPr>
            <p:custDataLst>
              <p:tags r:id="rId3"/>
            </p:custDataLst>
          </p:nvPr>
        </p:nvSpPr>
        <p:spPr>
          <a:xfrm>
            <a:off x="447675" y="3314065"/>
            <a:ext cx="3654425" cy="10420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r">
              <a:lnSpc>
                <a:spcPct val="100000"/>
              </a:lnSpc>
            </a:pPr>
            <a:r>
              <a:rPr lang="en-US" altLang="zh-CN" sz="20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What kind of features should we choose?</a:t>
            </a:r>
            <a:endParaRPr lang="en-US" altLang="zh-CN" sz="20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2000" b="1" dirty="0">
                <a:solidFill>
                  <a:srgbClr val="3B5686"/>
                </a:solidFill>
                <a:latin typeface="Calibri Light" charset="0"/>
                <a:ea typeface="宋体" pitchFamily="2" charset="-122"/>
                <a:sym typeface="Calibri Light" charset="0"/>
              </a:rPr>
              <a:t>quantity? quality?</a:t>
            </a:r>
            <a:endParaRPr lang="en-US" altLang="zh-CN" sz="2000" b="1" dirty="0">
              <a:solidFill>
                <a:srgbClr val="3B5686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6" name="文本框 6"/>
          <p:cNvSpPr/>
          <p:nvPr>
            <p:custDataLst>
              <p:tags r:id="rId4"/>
            </p:custDataLst>
          </p:nvPr>
        </p:nvSpPr>
        <p:spPr>
          <a:xfrm>
            <a:off x="5801360" y="5240655"/>
            <a:ext cx="3654425" cy="1136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choose a model?</a:t>
            </a: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How to tune a model to get </a:t>
            </a: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8F00"/>
                </a:solidFill>
                <a:latin typeface="Calibri Light" charset="0"/>
                <a:ea typeface="宋体" pitchFamily="2" charset="-122"/>
                <a:sym typeface="Calibri Light" charset="0"/>
              </a:rPr>
              <a:t>better results?</a:t>
            </a: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2000" b="1" dirty="0">
              <a:solidFill>
                <a:srgbClr val="FF8F0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ctrTitle"/>
            <p:custDataLst>
              <p:tags r:id="rId1"/>
            </p:custDataLst>
          </p:nvPr>
        </p:nvSpPr>
        <p:spPr>
          <a:xfrm>
            <a:off x="639445" y="3515360"/>
            <a:ext cx="2753360" cy="78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3B5686"/>
                </a:solidFill>
              </a:rPr>
              <a:t>Thank you !</a:t>
            </a:r>
            <a:endParaRPr lang="en-US" sz="6600" b="1">
              <a:solidFill>
                <a:srgbClr val="3B568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310" y="4110355"/>
            <a:ext cx="3118485" cy="245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Team Introduction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sp>
        <p:nvSpPr>
          <p:cNvPr id="15366" name="椭圆 2"/>
          <p:cNvSpPr>
            <a:spLocks noChangeAspect="1"/>
          </p:cNvSpPr>
          <p:nvPr/>
        </p:nvSpPr>
        <p:spPr>
          <a:xfrm>
            <a:off x="6097588" y="2341880"/>
            <a:ext cx="449262" cy="450850"/>
          </a:xfrm>
          <a:prstGeom prst="ellipse">
            <a:avLst/>
          </a:pr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X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7" name="椭圆 3"/>
          <p:cNvSpPr>
            <a:spLocks noChangeAspect="1"/>
          </p:cNvSpPr>
          <p:nvPr/>
        </p:nvSpPr>
        <p:spPr>
          <a:xfrm>
            <a:off x="6097588" y="330073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Y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8" name="椭圆 4"/>
          <p:cNvSpPr>
            <a:spLocks noChangeAspect="1"/>
          </p:cNvSpPr>
          <p:nvPr/>
        </p:nvSpPr>
        <p:spPr>
          <a:xfrm>
            <a:off x="6097588" y="4318953"/>
            <a:ext cx="449262" cy="450850"/>
          </a:xfrm>
          <a:prstGeom prst="ellipse">
            <a:avLst/>
          </a:prstGeom>
          <a:solidFill>
            <a:srgbClr val="3B5686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L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15369" name="文本框 6"/>
          <p:cNvSpPr/>
          <p:nvPr/>
        </p:nvSpPr>
        <p:spPr>
          <a:xfrm>
            <a:off x="6715125" y="225806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Classifying </a:t>
            </a: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students, Intermediate Presentation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1" name="文本框 8"/>
          <p:cNvSpPr/>
          <p:nvPr/>
        </p:nvSpPr>
        <p:spPr>
          <a:xfrm>
            <a:off x="6715125" y="323151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Data Cleaning, Predicting final scores, Final Presentation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3" name="文本框 10"/>
          <p:cNvSpPr/>
          <p:nvPr/>
        </p:nvSpPr>
        <p:spPr>
          <a:xfrm>
            <a:off x="6715125" y="4236720"/>
            <a:ext cx="4639310" cy="7429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Result analysis, Webpage construction of dynamic effect display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5375" name="直接连接符 14"/>
          <p:cNvSpPr/>
          <p:nvPr/>
        </p:nvSpPr>
        <p:spPr>
          <a:xfrm>
            <a:off x="6097588" y="3066733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6" name="直接连接符 15"/>
          <p:cNvSpPr/>
          <p:nvPr/>
        </p:nvSpPr>
        <p:spPr>
          <a:xfrm>
            <a:off x="6097588" y="4007485"/>
            <a:ext cx="5256212" cy="0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7" name="任意多边形 19"/>
          <p:cNvSpPr/>
          <p:nvPr/>
        </p:nvSpPr>
        <p:spPr>
          <a:xfrm>
            <a:off x="982345" y="2443163"/>
            <a:ext cx="1090613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Xinyue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8" name="任意多边形 20"/>
          <p:cNvSpPr/>
          <p:nvPr/>
        </p:nvSpPr>
        <p:spPr>
          <a:xfrm>
            <a:off x="2153920" y="244316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Yucui Wu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15379" name="任意多边形 21"/>
          <p:cNvSpPr/>
          <p:nvPr/>
        </p:nvSpPr>
        <p:spPr>
          <a:xfrm>
            <a:off x="3327083" y="2443163"/>
            <a:ext cx="1090612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Lanxiang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905" y="1541780"/>
            <a:ext cx="7038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+mj-lt"/>
                <a:cs typeface="+mj-lt"/>
                <a:sym typeface="+mn-ea"/>
              </a:rPr>
              <a:t>Project Owner :  Reimo Palm – course instructor</a:t>
            </a:r>
            <a:endParaRPr sz="2000">
              <a:latin typeface="+mj-lt"/>
              <a:cs typeface="+mj-lt"/>
            </a:endParaRPr>
          </a:p>
          <a:p>
            <a:endParaRPr lang="zh-CN" altLang="en-US" sz="2000">
              <a:latin typeface="+mj-lt"/>
              <a:cs typeface="+mj-lt"/>
            </a:endParaRPr>
          </a:p>
        </p:txBody>
      </p:sp>
      <p:sp>
        <p:nvSpPr>
          <p:cNvPr id="3" name="任意多边形 20"/>
          <p:cNvSpPr/>
          <p:nvPr>
            <p:custDataLst>
              <p:tags r:id="rId1"/>
            </p:custDataLst>
          </p:nvPr>
        </p:nvSpPr>
        <p:spPr>
          <a:xfrm>
            <a:off x="4498975" y="2415223"/>
            <a:ext cx="1092200" cy="3284537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0" y="0"/>
              </a:cxn>
              <a:cxn ang="0">
                <a:pos x="10000" y="0"/>
              </a:cxn>
              <a:cxn ang="0">
                <a:pos x="8000" y="10000"/>
              </a:cxn>
              <a:cxn ang="0">
                <a:pos x="2000" y="10000"/>
              </a:cxn>
              <a:cxn ang="0">
                <a:pos x="0" y="0"/>
              </a:cxn>
            </a:cxnLst>
            <a:rect l="txL" t="txT" r="txR" b="tx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52400" tIns="656951" rIns="151743" bIns="656951" anchor="t" anchorCtr="0"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Jian Zhang</a:t>
            </a: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2000" dirty="0">
              <a:solidFill>
                <a:schemeClr val="bg1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  <p:sp>
        <p:nvSpPr>
          <p:cNvPr id="4" name="椭圆 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097588" y="5278120"/>
            <a:ext cx="449262" cy="449263"/>
          </a:xfrm>
          <a:prstGeom prst="ellipse">
            <a:avLst/>
          </a:pr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dobe 黑体 Std R" charset="-122"/>
                <a:ea typeface="宋体" pitchFamily="2" charset="-122"/>
                <a:sym typeface="Adobe 黑体 Std R" charset="-122"/>
              </a:rPr>
              <a:t>J</a:t>
            </a:r>
            <a:endParaRPr lang="en-US" altLang="zh-CN" sz="2400" b="1" dirty="0">
              <a:solidFill>
                <a:srgbClr val="FFFFFF"/>
              </a:solidFill>
              <a:latin typeface="Adobe 黑体 Std R" charset="-122"/>
              <a:ea typeface="宋体" pitchFamily="2" charset="-122"/>
              <a:sym typeface="Adobe 黑体 Std R" charset="-122"/>
            </a:endParaRPr>
          </a:p>
        </p:txBody>
      </p:sp>
      <p:sp>
        <p:nvSpPr>
          <p:cNvPr id="5" name="文本框 8"/>
          <p:cNvSpPr/>
          <p:nvPr>
            <p:custDataLst>
              <p:tags r:id="rId3"/>
            </p:custDataLst>
          </p:nvPr>
        </p:nvSpPr>
        <p:spPr>
          <a:xfrm>
            <a:off x="6715125" y="520890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Build a framework for </a:t>
            </a: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Classifying </a:t>
            </a:r>
            <a:r>
              <a:rPr lang="en-US" altLang="zh-CN" sz="1800" b="1" dirty="0">
                <a:solidFill>
                  <a:srgbClr val="212121"/>
                </a:solidFill>
                <a:latin typeface="Calibri Light" charset="0"/>
                <a:sym typeface="Calibri Light" charset="0"/>
              </a:rPr>
              <a:t>students, Continuous optimization</a:t>
            </a: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21212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7" name="直接连接符 14"/>
          <p:cNvSpPr/>
          <p:nvPr>
            <p:custDataLst>
              <p:tags r:id="rId4"/>
            </p:custDataLst>
          </p:nvPr>
        </p:nvSpPr>
        <p:spPr>
          <a:xfrm>
            <a:off x="6097588" y="5037138"/>
            <a:ext cx="5256212" cy="1587"/>
          </a:xfrm>
          <a:prstGeom prst="line">
            <a:avLst/>
          </a:prstGeom>
          <a:ln w="12700" cap="flat" cmpd="sng">
            <a:solidFill>
              <a:srgbClr val="D8D8D8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sz="4400" b="1">
                <a:solidFill>
                  <a:srgbClr val="3B5686"/>
                </a:solidFill>
                <a:sym typeface="+mn-ea"/>
              </a:rPr>
              <a:t>Project Motivation</a:t>
            </a:r>
            <a:endParaRPr lang="en-US" altLang="en-US" sz="4400" b="1" kern="1200" dirty="0">
              <a:solidFill>
                <a:srgbClr val="3B5686"/>
              </a:solidFill>
              <a:latin typeface="Calibri Light" charset="0"/>
              <a:ea typeface="微软雅黑" charset="-122"/>
              <a:sym typeface="+mn-ea"/>
            </a:endParaRPr>
          </a:p>
        </p:txBody>
      </p:sp>
      <p:pic>
        <p:nvPicPr>
          <p:cNvPr id="19467" name="图表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2255" y="3246120"/>
            <a:ext cx="1774190" cy="1148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9" name="文本框 6"/>
          <p:cNvSpPr/>
          <p:nvPr>
            <p:custDataLst>
              <p:tags r:id="rId3"/>
            </p:custDataLst>
          </p:nvPr>
        </p:nvSpPr>
        <p:spPr>
          <a:xfrm>
            <a:off x="833755" y="242443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Predict the final score based on</a:t>
            </a:r>
            <a:endParaRPr lang="en-US"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early activity</a:t>
            </a:r>
            <a:endParaRPr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3" name="文本框 6"/>
          <p:cNvSpPr/>
          <p:nvPr>
            <p:custDataLst>
              <p:tags r:id="rId4"/>
            </p:custDataLst>
          </p:nvPr>
        </p:nvSpPr>
        <p:spPr>
          <a:xfrm>
            <a:off x="833755" y="474789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Classify the students based on</a:t>
            </a:r>
            <a:endParaRPr lang="en-US"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dk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their typical study patterns</a:t>
            </a:r>
            <a:endParaRPr sz="1800" b="1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chemeClr val="dk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20508" name="圆角矩形 54"/>
          <p:cNvSpPr/>
          <p:nvPr>
            <p:custDataLst>
              <p:tags r:id="rId5"/>
            </p:custDataLst>
          </p:nvPr>
        </p:nvSpPr>
        <p:spPr>
          <a:xfrm>
            <a:off x="6607810" y="2139950"/>
            <a:ext cx="4771390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sz="2000"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4" name="文本框 6"/>
          <p:cNvSpPr/>
          <p:nvPr>
            <p:custDataLst>
              <p:tags r:id="rId6"/>
            </p:custDataLst>
          </p:nvPr>
        </p:nvSpPr>
        <p:spPr>
          <a:xfrm>
            <a:off x="6739890" y="2275205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 students to modify their learning patterns to improve learning outcomes</a:t>
            </a:r>
            <a:endParaRPr lang="en-US" sz="18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9229" name="Freeform 44"/>
          <p:cNvSpPr/>
          <p:nvPr>
            <p:custDataLst>
              <p:tags r:id="rId7"/>
            </p:custDataLst>
          </p:nvPr>
        </p:nvSpPr>
        <p:spPr>
          <a:xfrm rot="10800000" flipH="1">
            <a:off x="4521835" y="3169920"/>
            <a:ext cx="1297940" cy="1442720"/>
          </a:xfrm>
          <a:custGeom>
            <a:avLst/>
            <a:gdLst>
              <a:gd name="txL" fmla="*/ 0 w 4620"/>
              <a:gd name="txT" fmla="*/ 0 h 4615"/>
              <a:gd name="txR" fmla="*/ 4620 w 4620"/>
              <a:gd name="txB" fmla="*/ 4615 h 4615"/>
            </a:gdLst>
            <a:ahLst/>
            <a:cxnLst>
              <a:cxn ang="0">
                <a:pos x="2314" y="0"/>
              </a:cxn>
              <a:cxn ang="0">
                <a:pos x="4620" y="2306"/>
              </a:cxn>
              <a:cxn ang="0">
                <a:pos x="2314" y="4615"/>
              </a:cxn>
              <a:cxn ang="0">
                <a:pos x="2044" y="4345"/>
              </a:cxn>
              <a:cxn ang="0">
                <a:pos x="2397" y="3993"/>
              </a:cxn>
              <a:cxn ang="0">
                <a:pos x="2397" y="4286"/>
              </a:cxn>
              <a:cxn ang="0">
                <a:pos x="2607" y="4286"/>
              </a:cxn>
              <a:cxn ang="0">
                <a:pos x="2607" y="3631"/>
              </a:cxn>
              <a:cxn ang="0">
                <a:pos x="1952" y="3631"/>
              </a:cxn>
              <a:cxn ang="0">
                <a:pos x="1952" y="3844"/>
              </a:cxn>
              <a:cxn ang="0">
                <a:pos x="2245" y="3844"/>
              </a:cxn>
              <a:cxn ang="0">
                <a:pos x="1893" y="4196"/>
              </a:cxn>
              <a:cxn ang="0">
                <a:pos x="1623" y="3927"/>
              </a:cxn>
              <a:cxn ang="0">
                <a:pos x="2756" y="2794"/>
              </a:cxn>
              <a:cxn ang="0">
                <a:pos x="0" y="2794"/>
              </a:cxn>
              <a:cxn ang="0">
                <a:pos x="0" y="2413"/>
              </a:cxn>
              <a:cxn ang="0">
                <a:pos x="499" y="2413"/>
              </a:cxn>
              <a:cxn ang="0">
                <a:pos x="291" y="2621"/>
              </a:cxn>
              <a:cxn ang="0">
                <a:pos x="443" y="2770"/>
              </a:cxn>
              <a:cxn ang="0">
                <a:pos x="906" y="2306"/>
              </a:cxn>
              <a:cxn ang="0">
                <a:pos x="443" y="1843"/>
              </a:cxn>
              <a:cxn ang="0">
                <a:pos x="291" y="1994"/>
              </a:cxn>
              <a:cxn ang="0">
                <a:pos x="499" y="2200"/>
              </a:cxn>
              <a:cxn ang="0">
                <a:pos x="0" y="2200"/>
              </a:cxn>
              <a:cxn ang="0">
                <a:pos x="0" y="1819"/>
              </a:cxn>
              <a:cxn ang="0">
                <a:pos x="2756" y="1819"/>
              </a:cxn>
              <a:cxn ang="0">
                <a:pos x="1623" y="688"/>
              </a:cxn>
              <a:cxn ang="0">
                <a:pos x="1893" y="418"/>
              </a:cxn>
              <a:cxn ang="0">
                <a:pos x="2245" y="771"/>
              </a:cxn>
              <a:cxn ang="0">
                <a:pos x="1952" y="771"/>
              </a:cxn>
              <a:cxn ang="0">
                <a:pos x="1952" y="981"/>
              </a:cxn>
              <a:cxn ang="0">
                <a:pos x="2607" y="981"/>
              </a:cxn>
              <a:cxn ang="0">
                <a:pos x="2607" y="326"/>
              </a:cxn>
              <a:cxn ang="0">
                <a:pos x="2397" y="326"/>
              </a:cxn>
              <a:cxn ang="0">
                <a:pos x="2397" y="619"/>
              </a:cxn>
              <a:cxn ang="0">
                <a:pos x="2044" y="267"/>
              </a:cxn>
              <a:cxn ang="0">
                <a:pos x="2314" y="0"/>
              </a:cxn>
            </a:cxnLst>
            <a:rect l="txL" t="txT" r="txR" b="txB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rgbClr val="01A6E6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6" name="圆角矩形 54"/>
          <p:cNvSpPr/>
          <p:nvPr>
            <p:custDataLst>
              <p:tags r:id="rId8"/>
            </p:custDataLst>
          </p:nvPr>
        </p:nvSpPr>
        <p:spPr>
          <a:xfrm>
            <a:off x="6602730" y="3488690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sz="2000"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6734810" y="3517265"/>
            <a:ext cx="464439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Help teachers to change their teaching models to improve teaching effectiveness</a:t>
            </a:r>
            <a:endParaRPr lang="en-US" sz="1800" b="1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圆角矩形 54"/>
          <p:cNvSpPr/>
          <p:nvPr>
            <p:custDataLst>
              <p:tags r:id="rId10"/>
            </p:custDataLst>
          </p:nvPr>
        </p:nvSpPr>
        <p:spPr>
          <a:xfrm>
            <a:off x="6602730" y="4852035"/>
            <a:ext cx="4750435" cy="9556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A6E6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endParaRPr sz="2000" b="1">
              <a:solidFill>
                <a:schemeClr val="tx1"/>
              </a:solidFill>
              <a:latin typeface="+mj-lt"/>
              <a:ea typeface="宋体" pitchFamily="2" charset="-122"/>
              <a:cs typeface="+mj-lt"/>
            </a:endParaRPr>
          </a:p>
        </p:txBody>
      </p:sp>
      <p:sp>
        <p:nvSpPr>
          <p:cNvPr id="9" name="文本框 6"/>
          <p:cNvSpPr/>
          <p:nvPr>
            <p:custDataLst>
              <p:tags r:id="rId11"/>
            </p:custDataLst>
          </p:nvPr>
        </p:nvSpPr>
        <p:spPr>
          <a:xfrm>
            <a:off x="6734810" y="4978400"/>
            <a:ext cx="4639310" cy="745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Tap into more effective teaching models</a:t>
            </a:r>
            <a:endParaRPr lang="en-US" sz="18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and </a:t>
            </a:r>
            <a:r>
              <a:rPr lang="en-US" sz="1800" b="1">
                <a:solidFill>
                  <a:srgbClr val="FF8F00"/>
                </a:solidFill>
                <a:latin typeface="+mj-lt"/>
                <a:ea typeface="Arial" panose="020B0604020202090204"/>
                <a:cs typeface="+mj-lt"/>
                <a:sym typeface="Arial" panose="020B0604020202090204"/>
              </a:rPr>
              <a:t>strategies</a:t>
            </a:r>
            <a:endParaRPr lang="en-US" sz="1800" b="1">
              <a:solidFill>
                <a:srgbClr val="FF8F00"/>
              </a:solidFill>
              <a:latin typeface="+mj-lt"/>
              <a:ea typeface="Arial" panose="020B0604020202090204"/>
              <a:cs typeface="+mj-lt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 - 1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13333" name="任意多边形 17"/>
          <p:cNvSpPr/>
          <p:nvPr>
            <p:custDataLst>
              <p:tags r:id="rId1"/>
            </p:custDataLst>
          </p:nvPr>
        </p:nvSpPr>
        <p:spPr>
          <a:xfrm>
            <a:off x="5050790" y="4268470"/>
            <a:ext cx="1417320" cy="461645"/>
          </a:xfrm>
          <a:custGeom>
            <a:avLst/>
            <a:gdLst>
              <a:gd name="txL" fmla="*/ 0 w 935954"/>
              <a:gd name="txT" fmla="*/ 0 h 806857"/>
              <a:gd name="txR" fmla="*/ 935954 w 935954"/>
              <a:gd name="txB" fmla="*/ 806857 h 806857"/>
            </a:gdLst>
            <a:ahLst/>
            <a:cxnLst>
              <a:cxn ang="0">
                <a:pos x="467977" y="0"/>
              </a:cxn>
              <a:cxn ang="0">
                <a:pos x="935954" y="806857"/>
              </a:cxn>
              <a:cxn ang="0">
                <a:pos x="0" y="806857"/>
              </a:cxn>
              <a:cxn ang="0">
                <a:pos x="467977" y="0"/>
              </a:cxn>
            </a:cxnLst>
            <a:rect l="txL" t="txT" r="txR" b="txB"/>
            <a:pathLst>
              <a:path w="935954" h="806857">
                <a:moveTo>
                  <a:pt x="467977" y="0"/>
                </a:moveTo>
                <a:lnTo>
                  <a:pt x="935954" y="806857"/>
                </a:lnTo>
                <a:lnTo>
                  <a:pt x="0" y="806857"/>
                </a:lnTo>
                <a:lnTo>
                  <a:pt x="467977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b" anchorCtr="0"/>
          <a:p>
            <a:pPr algn="ctr">
              <a:lnSpc>
                <a:spcPct val="1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 Light" charset="0"/>
                <a:ea typeface="宋体" pitchFamily="2" charset="-122"/>
                <a:sym typeface="Calibri Light" charset="0"/>
              </a:rPr>
              <a:t>best</a:t>
            </a:r>
            <a:endParaRPr lang="en-US" altLang="zh-CN" sz="2400" dirty="0">
              <a:solidFill>
                <a:schemeClr val="bg1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13334" name="任意多边形 18"/>
          <p:cNvSpPr/>
          <p:nvPr>
            <p:custDataLst>
              <p:tags r:id="rId2"/>
            </p:custDataLst>
          </p:nvPr>
        </p:nvSpPr>
        <p:spPr>
          <a:xfrm>
            <a:off x="4330700" y="4774565"/>
            <a:ext cx="2885440" cy="528955"/>
          </a:xfrm>
          <a:custGeom>
            <a:avLst/>
            <a:gdLst>
              <a:gd name="txL" fmla="*/ 0 w 1976775"/>
              <a:gd name="txT" fmla="*/ 0 h 810000"/>
              <a:gd name="txR" fmla="*/ 1976775 w 197677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1506974" y="0"/>
              </a:cxn>
              <a:cxn ang="0">
                <a:pos x="197677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1976775" h="810000">
                <a:moveTo>
                  <a:pt x="469800" y="0"/>
                </a:moveTo>
                <a:lnTo>
                  <a:pt x="1506974" y="0"/>
                </a:lnTo>
                <a:lnTo>
                  <a:pt x="197677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Experimenting with </a:t>
            </a:r>
            <a:endParaRPr lang="en-GB" sz="1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different models</a:t>
            </a:r>
            <a:endParaRPr lang="en-GB" altLang="en-US" sz="1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13335" name="任意多边形 19"/>
          <p:cNvSpPr/>
          <p:nvPr>
            <p:custDataLst>
              <p:tags r:id="rId3"/>
            </p:custDataLst>
          </p:nvPr>
        </p:nvSpPr>
        <p:spPr>
          <a:xfrm>
            <a:off x="3609340" y="5363845"/>
            <a:ext cx="4372610" cy="561975"/>
          </a:xfrm>
          <a:custGeom>
            <a:avLst/>
            <a:gdLst>
              <a:gd name="txL" fmla="*/ 0 w 3017595"/>
              <a:gd name="txT" fmla="*/ 0 h 810000"/>
              <a:gd name="txR" fmla="*/ 3017595 w 3017595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2547795" y="0"/>
              </a:cxn>
              <a:cxn ang="0">
                <a:pos x="3017595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3017595" h="810000">
                <a:moveTo>
                  <a:pt x="469800" y="0"/>
                </a:moveTo>
                <a:lnTo>
                  <a:pt x="2547795" y="0"/>
                </a:lnTo>
                <a:lnTo>
                  <a:pt x="3017595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3C5787"/>
          </a:solidFill>
          <a:ln w="12700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GB">
                <a:solidFill>
                  <a:schemeClr val="bg1"/>
                </a:solidFill>
                <a:sym typeface="+mn-ea"/>
              </a:rPr>
              <a:t>Feature Engineering</a:t>
            </a:r>
            <a:endParaRPr lang="en-GB" altLang="en-US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13336" name="任意多边形 20"/>
          <p:cNvSpPr/>
          <p:nvPr>
            <p:custDataLst>
              <p:tags r:id="rId4"/>
            </p:custDataLst>
          </p:nvPr>
        </p:nvSpPr>
        <p:spPr>
          <a:xfrm>
            <a:off x="2946400" y="5969635"/>
            <a:ext cx="5684520" cy="561975"/>
          </a:xfrm>
          <a:custGeom>
            <a:avLst/>
            <a:gdLst>
              <a:gd name="txL" fmla="*/ 0 w 4058417"/>
              <a:gd name="txT" fmla="*/ 0 h 810000"/>
              <a:gd name="txR" fmla="*/ 4058417 w 4058417"/>
              <a:gd name="txB" fmla="*/ 810000 h 810000"/>
            </a:gdLst>
            <a:ahLst/>
            <a:cxnLst>
              <a:cxn ang="0">
                <a:pos x="469800" y="0"/>
              </a:cxn>
              <a:cxn ang="0">
                <a:pos x="3588617" y="0"/>
              </a:cxn>
              <a:cxn ang="0">
                <a:pos x="4058417" y="810000"/>
              </a:cxn>
              <a:cxn ang="0">
                <a:pos x="0" y="810000"/>
              </a:cxn>
              <a:cxn ang="0">
                <a:pos x="469800" y="0"/>
              </a:cxn>
            </a:cxnLst>
            <a:rect l="txL" t="txT" r="txR" b="txB"/>
            <a:pathLst>
              <a:path w="4058417" h="810000">
                <a:moveTo>
                  <a:pt x="469800" y="0"/>
                </a:moveTo>
                <a:lnTo>
                  <a:pt x="3588617" y="0"/>
                </a:lnTo>
                <a:lnTo>
                  <a:pt x="4058417" y="810000"/>
                </a:lnTo>
                <a:lnTo>
                  <a:pt x="0" y="810000"/>
                </a:lnTo>
                <a:lnTo>
                  <a:pt x="469800" y="0"/>
                </a:lnTo>
                <a:close/>
              </a:path>
            </a:pathLst>
          </a:custGeom>
          <a:solidFill>
            <a:srgbClr val="FF8F00"/>
          </a:solidFill>
          <a:ln w="12700">
            <a:noFill/>
          </a:ln>
        </p:spPr>
        <p:txBody>
          <a:bodyPr anchor="ctr" anchorCtr="0"/>
          <a:p>
            <a:pPr marL="114300" lvl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chemeClr val="bg1"/>
                </a:solidFill>
                <a:sym typeface="+mn-ea"/>
              </a:rPr>
              <a:t>Data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</a:t>
            </a:r>
            <a:r>
              <a:rPr lang="en-GB">
                <a:solidFill>
                  <a:schemeClr val="bg1"/>
                </a:solidFill>
                <a:sym typeface="+mn-ea"/>
              </a:rPr>
              <a:t>Preprocessing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&amp; </a:t>
            </a:r>
            <a:r>
              <a:rPr lang="en-GB">
                <a:solidFill>
                  <a:schemeClr val="bg1"/>
                </a:solidFill>
                <a:sym typeface="+mn-ea"/>
              </a:rPr>
              <a:t>Merging</a:t>
            </a:r>
            <a:endParaRPr lang="en-GB" altLang="en-GB" dirty="0">
              <a:solidFill>
                <a:schemeClr val="bg1"/>
              </a:solidFill>
              <a:latin typeface="Calibri Light" charset="0"/>
              <a:ea typeface="宋体" pitchFamily="2" charset="-122"/>
              <a:sym typeface="+mn-ea"/>
            </a:endParaRPr>
          </a:p>
        </p:txBody>
      </p:sp>
      <p:sp>
        <p:nvSpPr>
          <p:cNvPr id="2" name="任意多边形 8"/>
          <p:cNvSpPr/>
          <p:nvPr>
            <p:custDataLst>
              <p:tags r:id="rId5"/>
            </p:custDataLst>
          </p:nvPr>
        </p:nvSpPr>
        <p:spPr>
          <a:xfrm rot="5400000">
            <a:off x="7377430" y="1475740"/>
            <a:ext cx="2553335" cy="288163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" name="任意多边形 7"/>
          <p:cNvSpPr/>
          <p:nvPr>
            <p:custDataLst>
              <p:tags r:id="rId6"/>
            </p:custDataLst>
          </p:nvPr>
        </p:nvSpPr>
        <p:spPr>
          <a:xfrm rot="5400000">
            <a:off x="4211320" y="1490980"/>
            <a:ext cx="2553335" cy="284988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4" name="任意多边形 6"/>
          <p:cNvSpPr/>
          <p:nvPr>
            <p:custDataLst>
              <p:tags r:id="rId7"/>
            </p:custDataLst>
          </p:nvPr>
        </p:nvSpPr>
        <p:spPr>
          <a:xfrm rot="5400000">
            <a:off x="1079500" y="1473200"/>
            <a:ext cx="2553335" cy="288544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5" name="文本框 6"/>
          <p:cNvSpPr/>
          <p:nvPr>
            <p:custDataLst>
              <p:tags r:id="rId8"/>
            </p:custDataLst>
          </p:nvPr>
        </p:nvSpPr>
        <p:spPr>
          <a:xfrm>
            <a:off x="913765" y="1639570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max score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max score + nr attempts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first score + last score + nr </a:t>
            </a: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attempts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7" name="文本框 6"/>
          <p:cNvSpPr/>
          <p:nvPr>
            <p:custDataLst>
              <p:tags r:id="rId9"/>
            </p:custDataLst>
          </p:nvPr>
        </p:nvSpPr>
        <p:spPr>
          <a:xfrm>
            <a:off x="4066540" y="1639570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Models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Linear Regression   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Decision Trees    Random Forest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XGBoost                    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SVM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8" name="文本框 6"/>
          <p:cNvSpPr/>
          <p:nvPr>
            <p:custDataLst>
              <p:tags r:id="rId10"/>
            </p:custDataLst>
          </p:nvPr>
        </p:nvSpPr>
        <p:spPr>
          <a:xfrm>
            <a:off x="7219315" y="1640205"/>
            <a:ext cx="262826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Evaluation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32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MSE</a:t>
            </a:r>
            <a:endParaRPr lang="en-US" sz="32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32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MAE</a:t>
            </a: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 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0275" name="Freeform 33"/>
          <p:cNvSpPr/>
          <p:nvPr>
            <p:custDataLst>
              <p:tags r:id="rId11"/>
            </p:custDataLst>
          </p:nvPr>
        </p:nvSpPr>
        <p:spPr>
          <a:xfrm>
            <a:off x="10395585" y="2362200"/>
            <a:ext cx="1189355" cy="1106805"/>
          </a:xfrm>
          <a:custGeom>
            <a:avLst/>
            <a:gdLst>
              <a:gd name="txL" fmla="*/ 0 w 140"/>
              <a:gd name="txT" fmla="*/ 0 h 132"/>
              <a:gd name="txR" fmla="*/ 140 w 140"/>
              <a:gd name="txB" fmla="*/ 132 h 132"/>
            </a:gdLst>
            <a:ahLst/>
            <a:cxnLst>
              <a:cxn ang="0">
                <a:pos x="140" y="50"/>
              </a:cxn>
              <a:cxn ang="0">
                <a:pos x="136" y="47"/>
              </a:cxn>
              <a:cxn ang="0">
                <a:pos x="112" y="47"/>
              </a:cxn>
              <a:cxn ang="0">
                <a:pos x="105" y="46"/>
              </a:cxn>
              <a:cxn ang="0">
                <a:pos x="98" y="46"/>
              </a:cxn>
              <a:cxn ang="0">
                <a:pos x="92" y="46"/>
              </a:cxn>
              <a:cxn ang="0">
                <a:pos x="90" y="46"/>
              </a:cxn>
              <a:cxn ang="0">
                <a:pos x="88" y="42"/>
              </a:cxn>
              <a:cxn ang="0">
                <a:pos x="74" y="3"/>
              </a:cxn>
              <a:cxn ang="0">
                <a:pos x="70" y="0"/>
              </a:cxn>
              <a:cxn ang="0">
                <a:pos x="66" y="3"/>
              </a:cxn>
              <a:cxn ang="0">
                <a:pos x="53" y="42"/>
              </a:cxn>
              <a:cxn ang="0">
                <a:pos x="51" y="46"/>
              </a:cxn>
              <a:cxn ang="0">
                <a:pos x="48" y="46"/>
              </a:cxn>
              <a:cxn ang="0">
                <a:pos x="42" y="46"/>
              </a:cxn>
              <a:cxn ang="0">
                <a:pos x="36" y="46"/>
              </a:cxn>
              <a:cxn ang="0">
                <a:pos x="29" y="47"/>
              </a:cxn>
              <a:cxn ang="0">
                <a:pos x="5" y="47"/>
              </a:cxn>
              <a:cxn ang="0">
                <a:pos x="1" y="50"/>
              </a:cxn>
              <a:cxn ang="0">
                <a:pos x="2" y="55"/>
              </a:cxn>
              <a:cxn ang="0">
                <a:pos x="39" y="82"/>
              </a:cxn>
              <a:cxn ang="0">
                <a:pos x="26" y="126"/>
              </a:cxn>
              <a:cxn ang="0">
                <a:pos x="27" y="131"/>
              </a:cxn>
              <a:cxn ang="0">
                <a:pos x="29" y="131"/>
              </a:cxn>
              <a:cxn ang="0">
                <a:pos x="29" y="131"/>
              </a:cxn>
              <a:cxn ang="0">
                <a:pos x="30" y="132"/>
              </a:cxn>
              <a:cxn ang="0">
                <a:pos x="30" y="132"/>
              </a:cxn>
              <a:cxn ang="0">
                <a:pos x="31" y="131"/>
              </a:cxn>
              <a:cxn ang="0">
                <a:pos x="31" y="131"/>
              </a:cxn>
              <a:cxn ang="0">
                <a:pos x="32" y="131"/>
              </a:cxn>
              <a:cxn ang="0">
                <a:pos x="70" y="105"/>
              </a:cxn>
              <a:cxn ang="0">
                <a:pos x="108" y="131"/>
              </a:cxn>
              <a:cxn ang="0">
                <a:pos x="111" y="132"/>
              </a:cxn>
              <a:cxn ang="0">
                <a:pos x="113" y="131"/>
              </a:cxn>
              <a:cxn ang="0">
                <a:pos x="115" y="126"/>
              </a:cxn>
              <a:cxn ang="0">
                <a:pos x="101" y="82"/>
              </a:cxn>
              <a:cxn ang="0">
                <a:pos x="138" y="55"/>
              </a:cxn>
              <a:cxn ang="0">
                <a:pos x="140" y="50"/>
              </a:cxn>
            </a:cxnLst>
            <a:rect l="txL" t="txT" r="txR" b="txB"/>
            <a:pathLst>
              <a:path w="140" h="132">
                <a:moveTo>
                  <a:pt x="140" y="50"/>
                </a:moveTo>
                <a:cubicBezTo>
                  <a:pt x="139" y="48"/>
                  <a:pt x="138" y="47"/>
                  <a:pt x="136" y="47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2" y="46"/>
                  <a:pt x="92" y="46"/>
                  <a:pt x="92" y="46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42"/>
                  <a:pt x="88" y="42"/>
                  <a:pt x="88" y="42"/>
                </a:cubicBezTo>
                <a:cubicBezTo>
                  <a:pt x="74" y="3"/>
                  <a:pt x="74" y="3"/>
                  <a:pt x="74" y="3"/>
                </a:cubicBezTo>
                <a:cubicBezTo>
                  <a:pt x="74" y="1"/>
                  <a:pt x="72" y="0"/>
                  <a:pt x="70" y="0"/>
                </a:cubicBezTo>
                <a:cubicBezTo>
                  <a:pt x="69" y="0"/>
                  <a:pt x="67" y="1"/>
                  <a:pt x="66" y="3"/>
                </a:cubicBezTo>
                <a:cubicBezTo>
                  <a:pt x="53" y="42"/>
                  <a:pt x="53" y="42"/>
                  <a:pt x="53" y="42"/>
                </a:cubicBezTo>
                <a:cubicBezTo>
                  <a:pt x="51" y="46"/>
                  <a:pt x="51" y="46"/>
                  <a:pt x="51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29" y="47"/>
                  <a:pt x="29" y="47"/>
                  <a:pt x="29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3" y="47"/>
                  <a:pt x="2" y="48"/>
                  <a:pt x="1" y="50"/>
                </a:cubicBezTo>
                <a:cubicBezTo>
                  <a:pt x="0" y="52"/>
                  <a:pt x="1" y="53"/>
                  <a:pt x="2" y="55"/>
                </a:cubicBezTo>
                <a:cubicBezTo>
                  <a:pt x="39" y="82"/>
                  <a:pt x="39" y="82"/>
                  <a:pt x="39" y="82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5" y="128"/>
                  <a:pt x="26" y="130"/>
                  <a:pt x="27" y="131"/>
                </a:cubicBezTo>
                <a:cubicBezTo>
                  <a:pt x="28" y="131"/>
                  <a:pt x="28" y="131"/>
                  <a:pt x="29" y="131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29" y="131"/>
                  <a:pt x="30" y="131"/>
                  <a:pt x="30" y="132"/>
                </a:cubicBezTo>
                <a:cubicBezTo>
                  <a:pt x="30" y="132"/>
                  <a:pt x="30" y="132"/>
                  <a:pt x="30" y="132"/>
                </a:cubicBezTo>
                <a:cubicBezTo>
                  <a:pt x="30" y="132"/>
                  <a:pt x="30" y="131"/>
                  <a:pt x="31" y="131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1"/>
                  <a:pt x="32" y="131"/>
                  <a:pt x="32" y="13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09" y="131"/>
                  <a:pt x="110" y="132"/>
                  <a:pt x="111" y="132"/>
                </a:cubicBezTo>
                <a:cubicBezTo>
                  <a:pt x="112" y="132"/>
                  <a:pt x="113" y="131"/>
                  <a:pt x="113" y="131"/>
                </a:cubicBezTo>
                <a:cubicBezTo>
                  <a:pt x="115" y="130"/>
                  <a:pt x="115" y="128"/>
                  <a:pt x="115" y="126"/>
                </a:cubicBezTo>
                <a:cubicBezTo>
                  <a:pt x="101" y="82"/>
                  <a:pt x="101" y="82"/>
                  <a:pt x="101" y="82"/>
                </a:cubicBezTo>
                <a:cubicBezTo>
                  <a:pt x="138" y="55"/>
                  <a:pt x="138" y="55"/>
                  <a:pt x="138" y="55"/>
                </a:cubicBezTo>
                <a:cubicBezTo>
                  <a:pt x="140" y="53"/>
                  <a:pt x="140" y="52"/>
                  <a:pt x="140" y="50"/>
                </a:cubicBezTo>
                <a:close/>
              </a:path>
            </a:pathLst>
          </a:custGeom>
          <a:solidFill>
            <a:srgbClr val="FFDC00"/>
          </a:solidFill>
          <a:ln w="9525">
            <a:noFill/>
          </a:ln>
        </p:spPr>
        <p:txBody>
          <a:bodyPr vert="horz" wrap="square" anchor="t" anchorCtr="0"/>
          <a:p>
            <a:pPr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charset="0"/>
              <a:ea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- 1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58520" y="1764030"/>
          <a:ext cx="10515600" cy="446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060"/>
                <a:gridCol w="2725420"/>
                <a:gridCol w="2639695"/>
                <a:gridCol w="2638425"/>
              </a:tblGrid>
              <a:tr h="1066800">
                <a:tc>
                  <a:txBody>
                    <a:bodyPr/>
                    <a:p>
                      <a:pPr algn="ctr">
                        <a:lnSpc>
                          <a:spcPct val="25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MSE/MAE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ED4989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 max score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max score + nr attempts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first score + last score + nr attempts</a:t>
                      </a:r>
                      <a:endParaRPr lang="en-US" altLang="zh-CN" sz="20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</a:tr>
              <a:tr h="816610"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Linear Regression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252.1/11.8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250.7/11.6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258.5/11.9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Decision Trees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333.7/12.6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423.3/14.2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395.0/14.3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688340">
                <a:tc>
                  <a:txBody>
                    <a:bodyPr/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Random Forest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194.1/10.1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188.5/9.9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2800" b="1">
                          <a:solidFill>
                            <a:srgbClr val="ED4989"/>
                          </a:solidFill>
                          <a:highlight>
                            <a:srgbClr val="FFFF00"/>
                          </a:highlight>
                          <a:latin typeface="+mj-lt"/>
                          <a:cs typeface="+mj-lt"/>
                        </a:rPr>
                        <a:t>185.2/9.7</a:t>
                      </a:r>
                      <a:endParaRPr lang="en-US" altLang="zh-CN" sz="2800" b="1">
                        <a:solidFill>
                          <a:srgbClr val="ED4989"/>
                        </a:solidFill>
                        <a:highlight>
                          <a:srgbClr val="FFFF00"/>
                        </a:highlight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+mj-lt"/>
                          <a:cs typeface="+mj-lt"/>
                        </a:rPr>
                        <a:t>SVM</a:t>
                      </a:r>
                      <a:endParaRPr lang="en-US" altLang="zh-CN" sz="2000" b="1">
                        <a:solidFill>
                          <a:schemeClr val="bg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571.0/16.4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368.2/16.4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568.8/16.3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lnSpc>
                          <a:spcPct val="140000"/>
                        </a:lnSpc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 Bold" panose="020B0604020202090204" charset="0"/>
                          <a:cs typeface="Arial Bold" panose="020B0604020202090204" charset="0"/>
                          <a:sym typeface="Calibri Light" charset="0"/>
                        </a:rPr>
                        <a:t>XGBoost   </a:t>
                      </a:r>
                      <a:endParaRPr lang="en-US" altLang="zh-CN" sz="2000" b="1" dirty="0">
                        <a:solidFill>
                          <a:schemeClr val="bg1"/>
                        </a:solidFill>
                        <a:latin typeface="Arial Bold" panose="020B0604020202090204" charset="0"/>
                        <a:cs typeface="Arial Bold" panose="020B0604020202090204" charset="0"/>
                        <a:sym typeface="Calibri Light" charset="0"/>
                      </a:endParaRPr>
                    </a:p>
                  </a:txBody>
                  <a:tcPr>
                    <a:solidFill>
                      <a:srgbClr val="3B568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233.9/11.1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  <a:sym typeface="+mn-ea"/>
                        </a:rPr>
                        <a:t>226.0/11.1</a:t>
                      </a:r>
                      <a:endParaRPr lang="en-US" altLang="zh-CN" sz="2000">
                        <a:latin typeface="+mj-lt"/>
                        <a:cs typeface="+mj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000">
                          <a:latin typeface="+mj-lt"/>
                          <a:cs typeface="+mj-lt"/>
                        </a:rPr>
                        <a:t>217.4/10.3</a:t>
                      </a:r>
                      <a:endParaRPr lang="en-US" altLang="zh-CN" sz="2000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Methods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9" name="任意多边形 42"/>
          <p:cNvSpPr/>
          <p:nvPr>
            <p:custDataLst>
              <p:tags r:id="rId1"/>
            </p:custDataLst>
          </p:nvPr>
        </p:nvSpPr>
        <p:spPr>
          <a:xfrm>
            <a:off x="9609455" y="2334895"/>
            <a:ext cx="2141855" cy="871855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0" name="文本框 6"/>
          <p:cNvSpPr/>
          <p:nvPr>
            <p:custDataLst>
              <p:tags r:id="rId2"/>
            </p:custDataLst>
          </p:nvPr>
        </p:nvSpPr>
        <p:spPr>
          <a:xfrm>
            <a:off x="9761220" y="2445385"/>
            <a:ext cx="177165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best K </a:t>
            </a:r>
            <a:endParaRPr lang="en-US" altLang="zh-CN" sz="3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5" name="任意多边形 8"/>
          <p:cNvSpPr/>
          <p:nvPr>
            <p:custDataLst>
              <p:tags r:id="rId3"/>
            </p:custDataLst>
          </p:nvPr>
        </p:nvSpPr>
        <p:spPr>
          <a:xfrm rot="5400000">
            <a:off x="7104380" y="1286510"/>
            <a:ext cx="1934210" cy="288163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ED4989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bg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1" name="任意多边形 7"/>
          <p:cNvSpPr/>
          <p:nvPr>
            <p:custDataLst>
              <p:tags r:id="rId4"/>
            </p:custDataLst>
          </p:nvPr>
        </p:nvSpPr>
        <p:spPr>
          <a:xfrm rot="5400000">
            <a:off x="4161155" y="1301750"/>
            <a:ext cx="1934210" cy="284988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bg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2" name="任意多边形 6"/>
          <p:cNvSpPr/>
          <p:nvPr>
            <p:custDataLst>
              <p:tags r:id="rId5"/>
            </p:custDataLst>
          </p:nvPr>
        </p:nvSpPr>
        <p:spPr>
          <a:xfrm rot="5400000">
            <a:off x="1183640" y="1283970"/>
            <a:ext cx="1934210" cy="2885440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rgbClr val="26B7CC"/>
          </a:solidFill>
          <a:ln w="12700">
            <a:noFill/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bg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3" name="文本框 6"/>
          <p:cNvSpPr/>
          <p:nvPr>
            <p:custDataLst>
              <p:tags r:id="rId6"/>
            </p:custDataLst>
          </p:nvPr>
        </p:nvSpPr>
        <p:spPr>
          <a:xfrm>
            <a:off x="708025" y="1759585"/>
            <a:ext cx="2628265" cy="1934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Features 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sum of attempts + </a:t>
            </a:r>
            <a:endParaRPr lang="en-US" altLang="zh-CN" sz="16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sum of max score  + course score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4" name="文本框 6"/>
          <p:cNvSpPr/>
          <p:nvPr>
            <p:custDataLst>
              <p:tags r:id="rId7"/>
            </p:custDataLst>
          </p:nvPr>
        </p:nvSpPr>
        <p:spPr>
          <a:xfrm>
            <a:off x="3689350" y="1759585"/>
            <a:ext cx="2628265" cy="1934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Unsupervised model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kmeans</a:t>
            </a:r>
            <a:endParaRPr lang="en-US" sz="1600" b="1" dirty="0">
              <a:solidFill>
                <a:schemeClr val="bg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6" name="文本框 6"/>
          <p:cNvSpPr/>
          <p:nvPr>
            <p:custDataLst>
              <p:tags r:id="rId8"/>
            </p:custDataLst>
          </p:nvPr>
        </p:nvSpPr>
        <p:spPr>
          <a:xfrm>
            <a:off x="6636385" y="1760220"/>
            <a:ext cx="2628265" cy="1934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Evaluation</a:t>
            </a:r>
            <a:endParaRPr lang="en-US" altLang="zh-CN" sz="24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latin typeface="Arial Bold" panose="020B0604020202090204" charset="0"/>
                <a:ea typeface="Arial" panose="020B0604020202090204"/>
                <a:cs typeface="Arial Bold" panose="020B0604020202090204" charset="0"/>
                <a:sym typeface="Arial" panose="020B0604020202090204"/>
              </a:rPr>
              <a:t>Silhouette Coefficient</a:t>
            </a: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elbow method </a:t>
            </a:r>
            <a:endParaRPr lang="en-US" altLang="zh-CN" sz="1600" b="1" dirty="0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bg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 flipV="1">
            <a:off x="456565" y="3996055"/>
            <a:ext cx="11520000" cy="396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</a:ln>
        </p:spPr>
        <p:txBody>
          <a:bodyPr vert="horz" wrap="square" rtlCol="0">
            <a:noAutofit/>
          </a:bodyPr>
          <a:p>
            <a:endParaRPr lang="zh-CN" altLang="en-US"/>
          </a:p>
        </p:txBody>
      </p:sp>
      <p:sp>
        <p:nvSpPr>
          <p:cNvPr id="20" name="任意多边形 7"/>
          <p:cNvSpPr/>
          <p:nvPr>
            <p:custDataLst>
              <p:tags r:id="rId10"/>
            </p:custDataLst>
          </p:nvPr>
        </p:nvSpPr>
        <p:spPr>
          <a:xfrm rot="5400000">
            <a:off x="3693795" y="2514600"/>
            <a:ext cx="895985" cy="6837045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21" name="任意多边形 6"/>
          <p:cNvSpPr/>
          <p:nvPr>
            <p:custDataLst>
              <p:tags r:id="rId11"/>
            </p:custDataLst>
          </p:nvPr>
        </p:nvSpPr>
        <p:spPr>
          <a:xfrm rot="5400000">
            <a:off x="3686175" y="1419225"/>
            <a:ext cx="895985" cy="6852285"/>
          </a:xfrm>
          <a:custGeom>
            <a:avLst/>
            <a:gdLst>
              <a:gd name="txL" fmla="*/ 0 w 3822700"/>
              <a:gd name="txT" fmla="*/ 0 h 3488944"/>
              <a:gd name="txR" fmla="*/ 3822700 w 3822700"/>
              <a:gd name="txB" fmla="*/ 3488944 h 3488944"/>
            </a:gdLst>
            <a:ahLst/>
            <a:cxnLst>
              <a:cxn ang="0">
                <a:pos x="0" y="3488944"/>
              </a:cxn>
              <a:cxn ang="0">
                <a:pos x="0" y="326644"/>
              </a:cxn>
              <a:cxn ang="0">
                <a:pos x="1721897" y="326644"/>
              </a:cxn>
              <a:cxn ang="0">
                <a:pos x="1911350" y="0"/>
              </a:cxn>
              <a:cxn ang="0">
                <a:pos x="2100804" y="326644"/>
              </a:cxn>
              <a:cxn ang="0">
                <a:pos x="3822700" y="326644"/>
              </a:cxn>
              <a:cxn ang="0">
                <a:pos x="3822700" y="3488944"/>
              </a:cxn>
            </a:cxnLst>
            <a:rect l="txL" t="txT" r="txR" b="txB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26B7CC"/>
            </a:solidFill>
          </a:ln>
        </p:spPr>
        <p:txBody>
          <a:bodyPr vert="horz" wrap="square" anchor="ctr" anchorCtr="0"/>
          <a:p>
            <a:pPr algn="ctr">
              <a:lnSpc>
                <a:spcPct val="100000"/>
              </a:lnSpc>
            </a:pPr>
            <a:endParaRPr>
              <a:solidFill>
                <a:schemeClr val="tx1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22" name="文本框 6"/>
          <p:cNvSpPr/>
          <p:nvPr>
            <p:custDataLst>
              <p:tags r:id="rId12"/>
            </p:custDataLst>
          </p:nvPr>
        </p:nvSpPr>
        <p:spPr>
          <a:xfrm>
            <a:off x="708025" y="4397375"/>
            <a:ext cx="6240780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Unsupervised model</a:t>
            </a:r>
            <a:endParaRPr lang="en-US" altLang="zh-CN" sz="2400" b="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kmeans</a:t>
            </a:r>
            <a:endParaRPr lang="en-US" sz="2000" b="1" dirty="0">
              <a:solidFill>
                <a:schemeClr val="tx1"/>
              </a:solidFill>
              <a:latin typeface="Arial Bold" panose="020B0604020202090204" charset="0"/>
              <a:ea typeface="宋体" pitchFamily="2" charset="-122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23" name="文本框 6"/>
          <p:cNvSpPr/>
          <p:nvPr>
            <p:custDataLst>
              <p:tags r:id="rId13"/>
            </p:custDataLst>
          </p:nvPr>
        </p:nvSpPr>
        <p:spPr>
          <a:xfrm>
            <a:off x="708025" y="5483860"/>
            <a:ext cx="6303645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l">
              <a:lnSpc>
                <a:spcPct val="1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Supervised model</a:t>
            </a:r>
            <a:endParaRPr lang="en-US" altLang="zh-CN" sz="2400" b="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altLang="zh-CN" sz="1400" b="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LogisticRegression  K-Nearest  SVM  Decision Tree</a:t>
            </a:r>
            <a:endParaRPr lang="en-US" altLang="zh-CN" sz="1400" b="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Calibri Light" charset="0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  <a:p>
            <a:pPr algn="l">
              <a:lnSpc>
                <a:spcPct val="100000"/>
              </a:lnSpc>
            </a:pPr>
            <a:endParaRPr lang="en-US" sz="1600" b="1">
              <a:solidFill>
                <a:schemeClr val="tx1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Arial" panose="020B0604020202090204"/>
            </a:endParaRPr>
          </a:p>
        </p:txBody>
      </p:sp>
      <p:sp>
        <p:nvSpPr>
          <p:cNvPr id="24" name="文本框 6"/>
          <p:cNvSpPr/>
          <p:nvPr>
            <p:custDataLst>
              <p:tags r:id="rId14"/>
            </p:custDataLst>
          </p:nvPr>
        </p:nvSpPr>
        <p:spPr>
          <a:xfrm>
            <a:off x="5262880" y="4347210"/>
            <a:ext cx="2094230" cy="895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rgbClr val="00B0F0"/>
                </a:solidFill>
                <a:latin typeface="Calibri Light" charset="0"/>
                <a:ea typeface="宋体" pitchFamily="2" charset="-122"/>
                <a:sym typeface="Calibri Light" charset="0"/>
              </a:rPr>
              <a:t>donate lables</a:t>
            </a:r>
            <a:endParaRPr lang="en-US" altLang="zh-CN" sz="28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25" name="文本框 6"/>
          <p:cNvSpPr/>
          <p:nvPr>
            <p:custDataLst>
              <p:tags r:id="rId15"/>
            </p:custDataLst>
          </p:nvPr>
        </p:nvSpPr>
        <p:spPr>
          <a:xfrm>
            <a:off x="5262880" y="5449570"/>
            <a:ext cx="2094230" cy="895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rgbClr val="00B0F0"/>
                </a:solidFill>
                <a:latin typeface="Calibri Light" charset="0"/>
                <a:ea typeface="宋体" pitchFamily="2" charset="-122"/>
                <a:sym typeface="Calibri Light" charset="0"/>
              </a:rPr>
              <a:t>predict lables</a:t>
            </a:r>
            <a:endParaRPr lang="en-US" altLang="zh-CN" sz="2800" b="1" dirty="0">
              <a:solidFill>
                <a:srgbClr val="00B0F0"/>
              </a:solidFill>
              <a:latin typeface="Calibri Light" charset="0"/>
              <a:ea typeface="宋体" pitchFamily="2" charset="-122"/>
              <a:sym typeface="Calibri Light" charset="0"/>
            </a:endParaRPr>
          </a:p>
        </p:txBody>
      </p:sp>
      <p:sp>
        <p:nvSpPr>
          <p:cNvPr id="26" name="任意多边形 42"/>
          <p:cNvSpPr/>
          <p:nvPr>
            <p:custDataLst>
              <p:tags r:id="rId16"/>
            </p:custDataLst>
          </p:nvPr>
        </p:nvSpPr>
        <p:spPr>
          <a:xfrm>
            <a:off x="8618855" y="4468495"/>
            <a:ext cx="3163570" cy="871855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7" name="文本框 6"/>
          <p:cNvSpPr/>
          <p:nvPr>
            <p:custDataLst>
              <p:tags r:id="rId17"/>
            </p:custDataLst>
          </p:nvPr>
        </p:nvSpPr>
        <p:spPr>
          <a:xfrm>
            <a:off x="8924925" y="4578985"/>
            <a:ext cx="261620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exact type </a:t>
            </a:r>
            <a:endParaRPr lang="en-US" altLang="zh-CN" sz="3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28" name="任意多边形 42"/>
          <p:cNvSpPr/>
          <p:nvPr>
            <p:custDataLst>
              <p:tags r:id="rId18"/>
            </p:custDataLst>
          </p:nvPr>
        </p:nvSpPr>
        <p:spPr>
          <a:xfrm>
            <a:off x="8618855" y="5523230"/>
            <a:ext cx="3163570" cy="871855"/>
          </a:xfrm>
          <a:custGeom>
            <a:avLst/>
            <a:gdLst>
              <a:gd name="txL" fmla="*/ 0 w 1593371"/>
              <a:gd name="txT" fmla="*/ 0 h 1032143"/>
              <a:gd name="txR" fmla="*/ 1593371 w 1593371"/>
              <a:gd name="txB" fmla="*/ 1032143 h 1032143"/>
            </a:gdLst>
            <a:ahLst/>
            <a:cxnLst>
              <a:cxn ang="0">
                <a:pos x="0" y="103214"/>
              </a:cxn>
              <a:cxn ang="0">
                <a:pos x="103214" y="0"/>
              </a:cxn>
              <a:cxn ang="0">
                <a:pos x="1490157" y="0"/>
              </a:cxn>
              <a:cxn ang="0">
                <a:pos x="1593371" y="103214"/>
              </a:cxn>
              <a:cxn ang="0">
                <a:pos x="1593371" y="928929"/>
              </a:cxn>
              <a:cxn ang="0">
                <a:pos x="1490157" y="1032143"/>
              </a:cxn>
              <a:cxn ang="0">
                <a:pos x="103214" y="1032143"/>
              </a:cxn>
              <a:cxn ang="0">
                <a:pos x="0" y="928929"/>
              </a:cxn>
              <a:cxn ang="0">
                <a:pos x="0" y="103214"/>
              </a:cxn>
            </a:cxnLst>
            <a:rect l="txL" t="txT" r="txR" b="txB"/>
            <a:pathLst>
              <a:path w="1593371" h="1032143">
                <a:moveTo>
                  <a:pt x="0" y="103214"/>
                </a:moveTo>
                <a:cubicBezTo>
                  <a:pt x="0" y="46210"/>
                  <a:pt x="46210" y="0"/>
                  <a:pt x="103214" y="0"/>
                </a:cubicBezTo>
                <a:lnTo>
                  <a:pt x="1490157" y="0"/>
                </a:lnTo>
                <a:cubicBezTo>
                  <a:pt x="1547161" y="0"/>
                  <a:pt x="1593371" y="46210"/>
                  <a:pt x="1593371" y="103214"/>
                </a:cubicBezTo>
                <a:lnTo>
                  <a:pt x="1593371" y="928929"/>
                </a:lnTo>
                <a:cubicBezTo>
                  <a:pt x="1593371" y="985933"/>
                  <a:pt x="1547161" y="1032143"/>
                  <a:pt x="1490157" y="1032143"/>
                </a:cubicBezTo>
                <a:lnTo>
                  <a:pt x="103214" y="1032143"/>
                </a:lnTo>
                <a:cubicBezTo>
                  <a:pt x="46210" y="1032143"/>
                  <a:pt x="0" y="985933"/>
                  <a:pt x="0" y="928929"/>
                </a:cubicBezTo>
                <a:lnTo>
                  <a:pt x="0" y="10321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140783" tIns="140783" rIns="618794" bIns="398819" anchor="b" anchorCtr="0"/>
          <a:p>
            <a:pPr marL="0" lvl="1" indent="0" algn="l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29" name="文本框 6"/>
          <p:cNvSpPr/>
          <p:nvPr>
            <p:custDataLst>
              <p:tags r:id="rId19"/>
            </p:custDataLst>
          </p:nvPr>
        </p:nvSpPr>
        <p:spPr>
          <a:xfrm>
            <a:off x="8924925" y="5633720"/>
            <a:ext cx="261620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accuracy </a:t>
            </a:r>
            <a:endParaRPr lang="en-US" altLang="zh-CN" sz="3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902710" y="4803140"/>
            <a:ext cx="1242000" cy="111125"/>
          </a:xfrm>
          <a:prstGeom prst="rightArrow">
            <a:avLst/>
          </a:prstGeom>
          <a:solidFill>
            <a:srgbClr val="FF0000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6"/>
          <p:cNvSpPr/>
          <p:nvPr>
            <p:custDataLst>
              <p:tags r:id="rId20"/>
            </p:custDataLst>
          </p:nvPr>
        </p:nvSpPr>
        <p:spPr>
          <a:xfrm>
            <a:off x="3644900" y="4486910"/>
            <a:ext cx="177165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1800" b="1" dirty="0">
                <a:solidFill>
                  <a:schemeClr val="accent2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 </a:t>
            </a:r>
            <a:endParaRPr lang="en-US" altLang="zh-CN" sz="1800" b="1" dirty="0">
              <a:solidFill>
                <a:schemeClr val="accent2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31" name="右箭头 30"/>
          <p:cNvSpPr/>
          <p:nvPr>
            <p:custDataLst>
              <p:tags r:id="rId21"/>
            </p:custDataLst>
          </p:nvPr>
        </p:nvSpPr>
        <p:spPr>
          <a:xfrm>
            <a:off x="3961130" y="5857875"/>
            <a:ext cx="1242000" cy="111125"/>
          </a:xfrm>
          <a:prstGeom prst="rightArrow">
            <a:avLst/>
          </a:prstGeom>
          <a:solidFill>
            <a:srgbClr val="FF0000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6"/>
          <p:cNvSpPr/>
          <p:nvPr>
            <p:custDataLst>
              <p:tags r:id="rId22"/>
            </p:custDataLst>
          </p:nvPr>
        </p:nvSpPr>
        <p:spPr>
          <a:xfrm>
            <a:off x="3703320" y="5541645"/>
            <a:ext cx="1771650" cy="637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1800" b="1" dirty="0">
                <a:solidFill>
                  <a:schemeClr val="accent2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K </a:t>
            </a:r>
            <a:endParaRPr lang="en-US" altLang="zh-CN" sz="1800" b="1" dirty="0">
              <a:solidFill>
                <a:schemeClr val="accent2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35" name="右大括号 34"/>
          <p:cNvSpPr/>
          <p:nvPr/>
        </p:nvSpPr>
        <p:spPr>
          <a:xfrm>
            <a:off x="7714615" y="4815205"/>
            <a:ext cx="601980" cy="1132205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9693910" y="3436620"/>
            <a:ext cx="761365" cy="636905"/>
          </a:xfrm>
          <a:prstGeom prst="rightArrow">
            <a:avLst/>
          </a:prstGeom>
          <a:solidFill>
            <a:srgbClr val="00B0F0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WX20231219-1214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361440"/>
            <a:ext cx="5932805" cy="491236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6656070" y="1603375"/>
          <a:ext cx="2872740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15"/>
                <a:gridCol w="1901825"/>
              </a:tblGrid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silhouette_avg</a:t>
                      </a:r>
                      <a:endParaRPr lang="en-US" altLang="zh-CN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0.406</a:t>
                      </a:r>
                      <a:endParaRPr lang="zh-CN" alt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0.48</a:t>
                      </a:r>
                      <a:r>
                        <a:rPr lang="en-US" altLang="zh-CN" sz="2400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zh-CN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0.429</a:t>
                      </a:r>
                      <a:endParaRPr lang="zh-CN" alt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0.387</a:t>
                      </a:r>
                      <a:endParaRPr lang="zh-CN" alt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0.378</a:t>
                      </a:r>
                      <a:endParaRPr lang="zh-CN" alt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0.413</a:t>
                      </a:r>
                      <a:endParaRPr lang="en-US" altLang="zh-CN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0.388</a:t>
                      </a:r>
                      <a:endParaRPr lang="en-US" altLang="zh-CN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0.381</a:t>
                      </a:r>
                      <a:endParaRPr lang="en-US" altLang="zh-CN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0.388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6"/>
          <p:cNvSpPr/>
          <p:nvPr>
            <p:custDataLst>
              <p:tags r:id="rId3"/>
            </p:custDataLst>
          </p:nvPr>
        </p:nvSpPr>
        <p:spPr>
          <a:xfrm>
            <a:off x="10378440" y="2428240"/>
            <a:ext cx="1665605" cy="27247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16600" b="1" dirty="0">
                <a:solidFill>
                  <a:srgbClr val="FF8F00"/>
                </a:solidFill>
                <a:latin typeface="Arial Bold" panose="020B0604020202090204" charset="0"/>
                <a:cs typeface="Arial Bold" panose="020B0604020202090204" charset="0"/>
                <a:sym typeface="Calibri Light" charset="0"/>
              </a:rPr>
              <a:t>3 </a:t>
            </a:r>
            <a:endParaRPr lang="en-US" altLang="zh-CN" sz="16600" b="1" dirty="0">
              <a:solidFill>
                <a:srgbClr val="FF8F00"/>
              </a:solidFill>
              <a:latin typeface="Arial Bold" panose="020B0604020202090204" charset="0"/>
              <a:ea typeface="Arial" panose="020B0604020202090204"/>
              <a:cs typeface="Arial Bold" panose="020B0604020202090204" charset="0"/>
              <a:sym typeface="Calibri Light" charset="0"/>
            </a:endParaRPr>
          </a:p>
        </p:txBody>
      </p:sp>
      <p:sp>
        <p:nvSpPr>
          <p:cNvPr id="13" name="右箭头 12"/>
          <p:cNvSpPr/>
          <p:nvPr>
            <p:custDataLst>
              <p:tags r:id="rId4"/>
            </p:custDataLst>
          </p:nvPr>
        </p:nvSpPr>
        <p:spPr>
          <a:xfrm rot="7800000">
            <a:off x="1680845" y="3436620"/>
            <a:ext cx="761365" cy="248285"/>
          </a:xfrm>
          <a:prstGeom prst="rightArrow">
            <a:avLst/>
          </a:prstGeom>
          <a:solidFill>
            <a:schemeClr val="accent2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838200" y="1875790"/>
          <a:ext cx="6487160" cy="440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195"/>
                <a:gridCol w="1642110"/>
                <a:gridCol w="1691005"/>
                <a:gridCol w="1339850"/>
              </a:tblGrid>
              <a:tr h="1711960"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4000">
                          <a:latin typeface="+mj-lt"/>
                          <a:cs typeface="+mj-lt"/>
                        </a:rPr>
                        <a:t>type</a:t>
                      </a:r>
                      <a:endParaRPr lang="en-US" altLang="zh-CN" sz="4000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ED4989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Arial Bold" panose="020B0604020202090204" charset="0"/>
                          <a:cs typeface="Arial Bold" panose="020B0604020202090204" charset="0"/>
                          <a:sym typeface="Calibri Light" charset="0"/>
                        </a:rPr>
                        <a:t>average sum of attempts </a:t>
                      </a:r>
                      <a:endParaRPr lang="en-US" altLang="zh-CN" sz="2400" dirty="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Calibri Light" charset="0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average</a:t>
                      </a:r>
                      <a:endParaRPr lang="en-US" sz="24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sum of max score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average</a:t>
                      </a:r>
                      <a:endParaRPr lang="en-US" sz="24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Arial Bold" panose="020B0604020202090204" charset="0"/>
                          <a:ea typeface="Arial" panose="020B0604020202090204"/>
                          <a:cs typeface="Arial Bold" panose="020B0604020202090204" charset="0"/>
                          <a:sym typeface="Arial" panose="020B0604020202090204"/>
                        </a:rPr>
                        <a:t>course score</a:t>
                      </a:r>
                      <a:endParaRPr lang="en-US" altLang="zh-CN" sz="2400">
                        <a:solidFill>
                          <a:schemeClr val="bg1"/>
                        </a:solidFill>
                        <a:latin typeface="Arial Bold" panose="020B0604020202090204" charset="0"/>
                        <a:ea typeface="Arial" panose="020B0604020202090204"/>
                        <a:cs typeface="Arial Bold" panose="020B0604020202090204" charset="0"/>
                        <a:sym typeface="Arial" panose="020B0604020202090204"/>
                      </a:endParaRPr>
                    </a:p>
                  </a:txBody>
                  <a:tcPr>
                    <a:solidFill>
                      <a:srgbClr val="FF8F00"/>
                    </a:solidFill>
                  </a:tcPr>
                </a:tc>
              </a:tr>
              <a:tr h="861695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400" b="1" dirty="0">
                          <a:solidFill>
                            <a:schemeClr val="tx2"/>
                          </a:solidFill>
                          <a:latin typeface="Calibri Light" charset="0"/>
                          <a:ea typeface="宋体" pitchFamily="2" charset="-122"/>
                          <a:sym typeface="Calibri Light" charset="0"/>
                        </a:rPr>
                        <a:t>Genius type</a:t>
                      </a:r>
                      <a:endParaRPr lang="en-US" altLang="zh-CN" sz="2400" b="1" dirty="0">
                        <a:solidFill>
                          <a:schemeClr val="tx2"/>
                        </a:solidFill>
                        <a:latin typeface="Calibri Light" charset="0"/>
                        <a:ea typeface="宋体" pitchFamily="2" charset="-122"/>
                        <a:cs typeface="+mj-lt"/>
                        <a:sym typeface="Calibri Light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65.4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10.9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86.9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</a:tr>
              <a:tr h="85979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US" sz="2400" b="1">
                          <a:solidFill>
                            <a:schemeClr val="tx2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Effort type</a:t>
                      </a:r>
                      <a:endParaRPr lang="en-US" altLang="en-US" sz="2400" b="1">
                        <a:solidFill>
                          <a:schemeClr val="tx2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135.0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12.2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  <a:sym typeface="+mn-ea"/>
                        </a:rPr>
                        <a:t>86.8</a:t>
                      </a:r>
                      <a:endParaRPr lang="en-US" altLang="zh-CN" sz="3200" b="1">
                        <a:latin typeface="+mj-lt"/>
                        <a:cs typeface="+mj-lt"/>
                        <a:sym typeface="+mn-ea"/>
                      </a:endParaRPr>
                    </a:p>
                  </a:txBody>
                  <a:tcPr/>
                </a:tc>
              </a:tr>
              <a:tr h="969010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tx2"/>
                          </a:solidFill>
                          <a:latin typeface="+mj-lt"/>
                          <a:ea typeface="Arial" panose="020B0604020202090204"/>
                          <a:cs typeface="+mj-lt"/>
                          <a:sym typeface="Arial" panose="020B0604020202090204"/>
                        </a:rPr>
                        <a:t>Unmotivated type</a:t>
                      </a:r>
                      <a:endParaRPr lang="en-US" altLang="en-US" sz="2400" b="1">
                        <a:solidFill>
                          <a:schemeClr val="tx2"/>
                        </a:solidFill>
                        <a:latin typeface="+mj-lt"/>
                        <a:ea typeface="Arial" panose="020B0604020202090204"/>
                        <a:cs typeface="+mj-lt"/>
                        <a:sym typeface="Arial" panose="020B0604020202090204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  <a:sym typeface="+mn-ea"/>
                        </a:rPr>
                        <a:t>26.6</a:t>
                      </a:r>
                      <a:endParaRPr lang="en-US" altLang="zh-CN" sz="3200" b="1">
                        <a:latin typeface="+mj-lt"/>
                        <a:cs typeface="+mj-lt"/>
                        <a:sym typeface="+mn-ea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latin typeface="+mj-lt"/>
                          <a:cs typeface="+mj-lt"/>
                        </a:rPr>
                        <a:t>4.3</a:t>
                      </a:r>
                      <a:endParaRPr lang="en-US" altLang="zh-CN" sz="3200" b="1"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200" b="1">
                          <a:solidFill>
                            <a:schemeClr val="tx1"/>
                          </a:solidFill>
                          <a:latin typeface="+mj-lt"/>
                          <a:cs typeface="+mj-lt"/>
                        </a:rPr>
                        <a:t>25.7</a:t>
                      </a:r>
                      <a:endParaRPr lang="en-US" altLang="zh-CN" sz="3200" b="1">
                        <a:solidFill>
                          <a:schemeClr val="tx1"/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图表 11"/>
          <p:cNvGraphicFramePr/>
          <p:nvPr>
            <p:custDataLst>
              <p:tags r:id="rId3"/>
            </p:custDataLst>
          </p:nvPr>
        </p:nvGraphicFramePr>
        <p:xfrm>
          <a:off x="7911465" y="1875790"/>
          <a:ext cx="3936365" cy="4402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anchor="ctr" anchorCtr="0">
            <a:normAutofit/>
          </a:bodyPr>
          <a:p>
            <a:pPr algn="l">
              <a:buNone/>
            </a:pPr>
            <a:r>
              <a:rPr lang="en-US" altLang="zh-CN" sz="4400" b="1" kern="1200" dirty="0">
                <a:solidFill>
                  <a:srgbClr val="3B5686"/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  <a:sym typeface="Arial" panose="020B0604020202090204" pitchFamily="34" charset="0"/>
              </a:rPr>
              <a:t>Results - 2</a:t>
            </a:r>
            <a:endParaRPr lang="en-US" altLang="zh-CN" sz="4400" b="1" kern="1200" dirty="0">
              <a:solidFill>
                <a:srgbClr val="3B5686"/>
              </a:solidFill>
              <a:latin typeface="Arial Bold" panose="020B0604020202090204" charset="0"/>
              <a:ea typeface="微软雅黑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pic>
        <p:nvPicPr>
          <p:cNvPr id="2" name="图片 1" descr="WX20231219-1259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2495" y="575945"/>
            <a:ext cx="5915025" cy="6134100"/>
          </a:xfrm>
          <a:prstGeom prst="rect">
            <a:avLst/>
          </a:prstGeom>
        </p:spPr>
      </p:pic>
      <p:pic>
        <p:nvPicPr>
          <p:cNvPr id="3" name="图片 2" descr="WX20231219-130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1854835"/>
            <a:ext cx="5429250" cy="4219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TABLE_ENDDRAG_ORIGIN_RECT" val="828*346"/>
  <p:tag name="TABLE_ENDDRAG_RECT" val="67*138*828*346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TABLE_ENDDRAG_ORIGIN_RECT" val="226*346"/>
  <p:tag name="TABLE_ENDDRAG_RECT" val="524*126*226*346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TABLE_ENDDRAG_ORIGIN_RECT" val="510*344"/>
  <p:tag name="TABLE_ENDDRAG_RECT" val="75*133*510*344"/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2097</Words>
  <Application>WPS 演示</Application>
  <PresentationFormat>宽屏</PresentationFormat>
  <Paragraphs>312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汉仪书宋二KW</vt:lpstr>
      <vt:lpstr>Calibri Light</vt:lpstr>
      <vt:lpstr>Helvetica Neue</vt:lpstr>
      <vt:lpstr>Calibri</vt:lpstr>
      <vt:lpstr>微软雅黑</vt:lpstr>
      <vt:lpstr>汉仪旗黑</vt:lpstr>
      <vt:lpstr>Arial Black</vt:lpstr>
      <vt:lpstr>Arial</vt:lpstr>
      <vt:lpstr>Impact</vt:lpstr>
      <vt:lpstr>PingFang SC Regular</vt:lpstr>
      <vt:lpstr>Adobe 黑体 Std R</vt:lpstr>
      <vt:lpstr>Arial Bold</vt:lpstr>
      <vt:lpstr>宋体</vt:lpstr>
      <vt:lpstr>Arial Unicode MS</vt:lpstr>
      <vt:lpstr>汉仪中黑KW</vt:lpstr>
      <vt:lpstr>Office 主题</vt:lpstr>
      <vt:lpstr>1_Office 主题</vt:lpstr>
      <vt:lpstr>Analyzing student activity in the  Computer Programming course</vt:lpstr>
      <vt:lpstr>Team Introduction</vt:lpstr>
      <vt:lpstr>Project Motivation</vt:lpstr>
      <vt:lpstr>Methods - 1</vt:lpstr>
      <vt:lpstr>Results - 1</vt:lpstr>
      <vt:lpstr>Methods - 2</vt:lpstr>
      <vt:lpstr>Results - 2</vt:lpstr>
      <vt:lpstr>Results - 2</vt:lpstr>
      <vt:lpstr>Results - 2</vt:lpstr>
      <vt:lpstr>Results - Webpage</vt:lpstr>
      <vt:lpstr>Lessons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玉哥</cp:lastModifiedBy>
  <cp:revision>134</cp:revision>
  <dcterms:created xsi:type="dcterms:W3CDTF">2023-12-19T16:15:43Z</dcterms:created>
  <dcterms:modified xsi:type="dcterms:W3CDTF">2023-12-19T16:15:43Z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2D29A95B72BA074CA843776506D1A1F5_43</vt:lpwstr>
  </property>
</Properties>
</file>